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70"/>
  </p:notesMasterIdLst>
  <p:sldIdLst>
    <p:sldId id="256" r:id="rId3"/>
    <p:sldId id="257" r:id="rId4"/>
    <p:sldId id="258" r:id="rId5"/>
    <p:sldId id="259" r:id="rId6"/>
    <p:sldId id="260" r:id="rId7"/>
    <p:sldId id="261" r:id="rId8"/>
    <p:sldId id="306" r:id="rId9"/>
    <p:sldId id="352" r:id="rId10"/>
    <p:sldId id="262" r:id="rId11"/>
    <p:sldId id="263" r:id="rId12"/>
    <p:sldId id="264" r:id="rId13"/>
    <p:sldId id="353" r:id="rId14"/>
    <p:sldId id="267" r:id="rId15"/>
    <p:sldId id="268" r:id="rId16"/>
    <p:sldId id="269" r:id="rId17"/>
    <p:sldId id="354" r:id="rId18"/>
    <p:sldId id="270" r:id="rId19"/>
    <p:sldId id="271" r:id="rId20"/>
    <p:sldId id="272" r:id="rId21"/>
    <p:sldId id="274" r:id="rId22"/>
    <p:sldId id="276" r:id="rId23"/>
    <p:sldId id="339" r:id="rId24"/>
    <p:sldId id="277" r:id="rId25"/>
    <p:sldId id="355" r:id="rId26"/>
    <p:sldId id="280" r:id="rId27"/>
    <p:sldId id="357" r:id="rId28"/>
    <p:sldId id="356" r:id="rId29"/>
    <p:sldId id="284" r:id="rId30"/>
    <p:sldId id="285" r:id="rId31"/>
    <p:sldId id="286" r:id="rId32"/>
    <p:sldId id="287" r:id="rId33"/>
    <p:sldId id="288" r:id="rId34"/>
    <p:sldId id="340" r:id="rId35"/>
    <p:sldId id="358" r:id="rId36"/>
    <p:sldId id="293" r:id="rId37"/>
    <p:sldId id="294" r:id="rId38"/>
    <p:sldId id="359" r:id="rId39"/>
    <p:sldId id="296" r:id="rId40"/>
    <p:sldId id="297" r:id="rId41"/>
    <p:sldId id="341" r:id="rId42"/>
    <p:sldId id="360" r:id="rId43"/>
    <p:sldId id="299" r:id="rId44"/>
    <p:sldId id="301" r:id="rId45"/>
    <p:sldId id="302" r:id="rId46"/>
    <p:sldId id="361" r:id="rId47"/>
    <p:sldId id="314" r:id="rId48"/>
    <p:sldId id="342" r:id="rId49"/>
    <p:sldId id="316" r:id="rId50"/>
    <p:sldId id="317" r:id="rId51"/>
    <p:sldId id="319" r:id="rId52"/>
    <p:sldId id="320" r:id="rId53"/>
    <p:sldId id="364" r:id="rId54"/>
    <p:sldId id="323" r:id="rId55"/>
    <p:sldId id="344" r:id="rId56"/>
    <p:sldId id="325" r:id="rId57"/>
    <p:sldId id="365" r:id="rId58"/>
    <p:sldId id="327" r:id="rId59"/>
    <p:sldId id="349" r:id="rId60"/>
    <p:sldId id="345" r:id="rId61"/>
    <p:sldId id="367" r:id="rId62"/>
    <p:sldId id="329" r:id="rId63"/>
    <p:sldId id="351" r:id="rId64"/>
    <p:sldId id="330" r:id="rId65"/>
    <p:sldId id="366" r:id="rId66"/>
    <p:sldId id="369" r:id="rId67"/>
    <p:sldId id="370" r:id="rId68"/>
    <p:sldId id="371" r:id="rId6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907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CF1"/>
    <a:srgbClr val="DFDDDE"/>
    <a:srgbClr val="EDEAD7"/>
    <a:srgbClr val="DCD9C6"/>
    <a:srgbClr val="F1F1EF"/>
    <a:srgbClr val="EAD16A"/>
    <a:srgbClr val="D4BA43"/>
    <a:srgbClr val="FBD668"/>
    <a:srgbClr val="E4C455"/>
    <a:srgbClr val="E5B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4" autoAdjust="0"/>
    <p:restoredTop sz="94259" autoAdjust="0"/>
  </p:normalViewPr>
  <p:slideViewPr>
    <p:cSldViewPr snapToGrid="0">
      <p:cViewPr varScale="1">
        <p:scale>
          <a:sx n="104" d="100"/>
          <a:sy n="104" d="100"/>
        </p:scale>
        <p:origin x="-1170" y="-84"/>
      </p:cViewPr>
      <p:guideLst>
        <p:guide orient="horz" pos="2115"/>
        <p:guide pos="90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8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" Type="http://schemas.openxmlformats.org/officeDocument/2006/relationships/slide" Target="slides/slide5.xml"/><Relationship Id="rId71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png>
</file>

<file path=ppt/media/image43.jpeg>
</file>

<file path=ppt/media/image44.jpe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B6CA6-D652-4379-9AAE-A7D1FF936C33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E9DCDC-95F4-427A-8DED-6277E5AC93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96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读这本书的感觉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083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125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90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639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681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441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315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92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13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9DCDC-95F4-427A-8DED-6277E5AC9371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884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399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89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226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936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881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222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55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9292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8167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623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840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88837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2221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039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410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0763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335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1107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150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242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25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23C05C-4CBF-448D-A1FE-9606BD589BD8}" type="datetimeFigureOut">
              <a:rPr lang="zh-CN" altLang="en-US" smtClean="0"/>
              <a:t>2013/9/13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B96A150-6B9A-486A-B0E2-7D6AFBCF2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25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8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2013/9/13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08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1ppt.com/xiazai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32.png"/><Relationship Id="rId4" Type="http://schemas.openxmlformats.org/officeDocument/2006/relationships/image" Target="../media/image47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image" Target="../media/image52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image" Target="../media/image51.png"/><Relationship Id="rId2" Type="http://schemas.openxmlformats.org/officeDocument/2006/relationships/hyperlink" Target="http://www.1ppt.com/moban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0" Type="http://schemas.openxmlformats.org/officeDocument/2006/relationships/hyperlink" Target="http://www.1ppt.com/word/" TargetMode="External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image" Target="../media/image5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256498" y="3153466"/>
            <a:ext cx="244490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EECE1">
                    <a:lumMod val="25000"/>
                  </a:srgbClr>
                </a:solidFill>
                <a:effectLst/>
                <a:uLnTx/>
                <a:uFillTx/>
                <a:latin typeface="Calibri"/>
                <a:ea typeface="宋体"/>
              </a:rPr>
              <a:t>优秀</a:t>
            </a:r>
            <a:r>
              <a:rPr kumimoji="0" lang="en-US" altLang="zh-CN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EECE1">
                    <a:lumMod val="25000"/>
                  </a:srgbClr>
                </a:solidFill>
                <a:effectLst/>
                <a:uLnTx/>
                <a:uFillTx/>
                <a:latin typeface="Calibri"/>
                <a:ea typeface="宋体"/>
              </a:rPr>
              <a:t>PPT</a:t>
            </a:r>
            <a:r>
              <a:rPr kumimoji="0" lang="zh-CN" altLang="en-US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EECE1">
                    <a:lumMod val="25000"/>
                  </a:srgbClr>
                </a:solidFill>
                <a:effectLst/>
                <a:uLnTx/>
                <a:uFillTx/>
                <a:latin typeface="Calibri"/>
                <a:ea typeface="宋体"/>
              </a:rPr>
              <a:t>下载：</a:t>
            </a:r>
            <a:r>
              <a:rPr kumimoji="0" lang="en-US" altLang="zh-CN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EECE1">
                    <a:lumMod val="25000"/>
                  </a:srgbClr>
                </a:solidFill>
                <a:effectLst/>
                <a:uLnTx/>
                <a:uFillTx/>
                <a:latin typeface="Calibri"/>
                <a:ea typeface="宋体"/>
                <a:hlinkClick r:id="rId2"/>
              </a:rPr>
              <a:t>www.1ppt.com/xiazai/</a:t>
            </a:r>
            <a:r>
              <a:rPr kumimoji="0" lang="en-US" altLang="zh-CN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EECE1">
                    <a:lumMod val="25000"/>
                  </a:srgbClr>
                </a:solidFill>
                <a:effectLst/>
                <a:uLnTx/>
                <a:uFillTx/>
                <a:latin typeface="Calibri"/>
                <a:ea typeface="宋体"/>
              </a:rPr>
              <a:t> 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546214"/>
            <a:ext cx="9144000" cy="101085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856667" y="3651890"/>
            <a:ext cx="2282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美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凯利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麦格尼格尔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94767" y="402380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译：王岑卉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82067" y="4405833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读书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PPT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@-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臭人鹏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90154" y="201576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《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自控力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》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读书笔记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50" name="Picture 2" descr="http://img3.douban.com/lpic/s1068538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194" y="1421835"/>
            <a:ext cx="3137680" cy="442966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4800600" y="2654300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</a:rPr>
              <a:t>掌控你的生活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465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自控是一种本能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2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3656778" y="2029075"/>
            <a:ext cx="1769051" cy="3112004"/>
            <a:chOff x="3656778" y="2029075"/>
            <a:chExt cx="1769051" cy="3112004"/>
          </a:xfrm>
        </p:grpSpPr>
        <p:grpSp>
          <p:nvGrpSpPr>
            <p:cNvPr id="20" name="组合 19"/>
            <p:cNvGrpSpPr/>
            <p:nvPr/>
          </p:nvGrpSpPr>
          <p:grpSpPr>
            <a:xfrm>
              <a:off x="3656778" y="4634587"/>
              <a:ext cx="1769051" cy="506492"/>
              <a:chOff x="1242522" y="2224451"/>
              <a:chExt cx="1769051" cy="5064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1" name="组合 20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24" name="矩形 23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内在冲突</a:t>
                  </a:r>
                </a:p>
              </p:txBody>
            </p:sp>
          </p:grpSp>
          <p:cxnSp>
            <p:nvCxnSpPr>
              <p:cNvPr id="22" name="直接连接符 21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34" name="Picture 10" descr="禁止吸烟标志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836" y="2029075"/>
              <a:ext cx="1700866" cy="255130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组合 9"/>
          <p:cNvGrpSpPr/>
          <p:nvPr/>
        </p:nvGrpSpPr>
        <p:grpSpPr>
          <a:xfrm>
            <a:off x="1158005" y="2037450"/>
            <a:ext cx="1769051" cy="3103629"/>
            <a:chOff x="1158005" y="2037450"/>
            <a:chExt cx="1769051" cy="3103629"/>
          </a:xfrm>
        </p:grpSpPr>
        <p:grpSp>
          <p:nvGrpSpPr>
            <p:cNvPr id="12" name="组合 11"/>
            <p:cNvGrpSpPr/>
            <p:nvPr/>
          </p:nvGrpSpPr>
          <p:grpSpPr>
            <a:xfrm>
              <a:off x="1158005" y="4634587"/>
              <a:ext cx="1769051" cy="506492"/>
              <a:chOff x="1242522" y="2224451"/>
              <a:chExt cx="1769051" cy="5064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3" name="组合 12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外在诱惑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4" name="直接连接符 13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32" name="Picture 8" descr="罐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3" t="5769" r="-585" b="1980"/>
            <a:stretch/>
          </p:blipFill>
          <p:spPr bwMode="auto">
            <a:xfrm>
              <a:off x="1198469" y="2037450"/>
              <a:ext cx="1702190" cy="2542925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组合 7"/>
          <p:cNvGrpSpPr/>
          <p:nvPr/>
        </p:nvGrpSpPr>
        <p:grpSpPr>
          <a:xfrm>
            <a:off x="6095150" y="2054268"/>
            <a:ext cx="2038562" cy="3085790"/>
            <a:chOff x="6095150" y="2054268"/>
            <a:chExt cx="2038562" cy="3085790"/>
          </a:xfrm>
        </p:grpSpPr>
        <p:grpSp>
          <p:nvGrpSpPr>
            <p:cNvPr id="28" name="组合 27"/>
            <p:cNvGrpSpPr/>
            <p:nvPr/>
          </p:nvGrpSpPr>
          <p:grpSpPr>
            <a:xfrm>
              <a:off x="6155550" y="4633566"/>
              <a:ext cx="1769051" cy="506492"/>
              <a:chOff x="1242522" y="2224451"/>
              <a:chExt cx="1769051" cy="50649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9" name="组合 28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32" name="矩形 31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>
                      <a:solidFill>
                        <a:srgbClr val="FFFF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自控系统</a:t>
                  </a:r>
                </a:p>
              </p:txBody>
            </p:sp>
          </p:grpSp>
          <p:cxnSp>
            <p:nvCxnSpPr>
              <p:cNvPr id="30" name="直接连接符 29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36" name="Picture 12" descr="戒烟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98" t="5588" r="1398" b="3590"/>
            <a:stretch/>
          </p:blipFill>
          <p:spPr bwMode="auto">
            <a:xfrm>
              <a:off x="6095150" y="2054268"/>
              <a:ext cx="2038562" cy="25478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组合 17"/>
          <p:cNvGrpSpPr/>
          <p:nvPr/>
        </p:nvGrpSpPr>
        <p:grpSpPr>
          <a:xfrm>
            <a:off x="1172072" y="5302163"/>
            <a:ext cx="6988037" cy="1131294"/>
            <a:chOff x="1172072" y="5302163"/>
            <a:chExt cx="6988037" cy="1131294"/>
          </a:xfrm>
        </p:grpSpPr>
        <p:sp>
          <p:nvSpPr>
            <p:cNvPr id="11" name="矩形 10"/>
            <p:cNvSpPr/>
            <p:nvPr/>
          </p:nvSpPr>
          <p:spPr>
            <a:xfrm>
              <a:off x="1172072" y="5302163"/>
              <a:ext cx="6961640" cy="104236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1277920" y="5424606"/>
              <a:ext cx="663261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en-US" sz="2000" b="1" kern="100" dirty="0" smtClean="0">
                  <a:latin typeface="+mj-ea"/>
                  <a:ea typeface="+mj-ea"/>
                  <a:cs typeface="Times New Roman" panose="02020603050405020304" pitchFamily="18" charset="0"/>
                </a:rPr>
                <a:t>香烟的诱惑和危害引起内在</a:t>
              </a:r>
              <a:r>
                <a:rPr lang="zh-CN" altLang="en-US" sz="2000" b="1" kern="100" dirty="0">
                  <a:latin typeface="+mj-ea"/>
                  <a:ea typeface="+mj-ea"/>
                  <a:cs typeface="Times New Roman" panose="02020603050405020304" pitchFamily="18" charset="0"/>
                </a:rPr>
                <a:t>冲突，刺激</a:t>
              </a:r>
              <a:r>
                <a:rPr lang="zh-CN" altLang="en-US" sz="2000" b="1" kern="100" dirty="0" smtClean="0">
                  <a:latin typeface="+mj-ea"/>
                  <a:ea typeface="+mj-ea"/>
                  <a:cs typeface="Times New Roman" panose="02020603050405020304" pitchFamily="18" charset="0"/>
                </a:rPr>
                <a:t>自控系统发挥作用</a:t>
              </a:r>
              <a:endParaRPr lang="en-US" altLang="zh-CN" sz="2000" b="1" kern="100" dirty="0" smtClean="0">
                <a:latin typeface="+mj-ea"/>
                <a:ea typeface="+mj-ea"/>
                <a:cs typeface="Times New Roman" panose="02020603050405020304" pitchFamily="18" charset="0"/>
              </a:endParaRPr>
            </a:p>
            <a:p>
              <a:pPr lvl="0" algn="just">
                <a:lnSpc>
                  <a:spcPct val="140000"/>
                </a:lnSpc>
                <a:spcAft>
                  <a:spcPts val="0"/>
                </a:spcAft>
              </a:pPr>
              <a:r>
                <a:rPr lang="zh-CN" altLang="en-US" sz="2000" b="1" kern="100" dirty="0" smtClean="0">
                  <a:latin typeface="+mj-ea"/>
                  <a:ea typeface="+mj-ea"/>
                  <a:cs typeface="Times New Roman" panose="02020603050405020304" pitchFamily="18" charset="0"/>
                </a:rPr>
                <a:t>让你冷静思考、抑制冲动。</a:t>
              </a:r>
              <a:endParaRPr lang="zh-CN" altLang="zh-CN" sz="2000" b="1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34" name="矩形 28"/>
            <p:cNvSpPr/>
            <p:nvPr/>
          </p:nvSpPr>
          <p:spPr>
            <a:xfrm>
              <a:off x="1198469" y="6379246"/>
              <a:ext cx="6961640" cy="54211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33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意志力的生理储备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2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260517" y="3399277"/>
            <a:ext cx="7230667" cy="1219200"/>
            <a:chOff x="1260517" y="3399277"/>
            <a:chExt cx="7230667" cy="1219200"/>
          </a:xfrm>
        </p:grpSpPr>
        <p:sp>
          <p:nvSpPr>
            <p:cNvPr id="18" name="圆角矩形 17"/>
            <p:cNvSpPr/>
            <p:nvPr/>
          </p:nvSpPr>
          <p:spPr>
            <a:xfrm>
              <a:off x="1260517" y="3588037"/>
              <a:ext cx="6949440" cy="651521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1573054" y="3729131"/>
              <a:ext cx="558295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zh-CN" b="1" kern="100" dirty="0" smtClean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压力会影响自控力的生理基础</a:t>
              </a: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，甚至摧毁意志力。</a:t>
              </a:r>
              <a:endPara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1984" y="3399277"/>
              <a:ext cx="1219200" cy="1219200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>
            <a:off x="1260517" y="4688739"/>
            <a:ext cx="7230667" cy="1407262"/>
            <a:chOff x="1260517" y="4688739"/>
            <a:chExt cx="7230667" cy="1407262"/>
          </a:xfrm>
        </p:grpSpPr>
        <p:sp>
          <p:nvSpPr>
            <p:cNvPr id="21" name="圆角矩形 20"/>
            <p:cNvSpPr/>
            <p:nvPr/>
          </p:nvSpPr>
          <p:spPr>
            <a:xfrm>
              <a:off x="1453522" y="5063387"/>
              <a:ext cx="7037662" cy="103261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90504" y="5181884"/>
              <a:ext cx="48962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kern="100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减轻压力，保持健康能增强身体的意志力储备</a:t>
              </a:r>
              <a:r>
                <a:rPr lang="zh-CN" altLang="en-US" b="1" dirty="0" smtClean="0">
                  <a:solidFill>
                    <a:srgbClr val="FFC000"/>
                  </a:solidFill>
                </a:rPr>
                <a:t>。</a:t>
              </a:r>
              <a:endParaRPr lang="zh-CN" altLang="en-US" b="1" dirty="0">
                <a:solidFill>
                  <a:srgbClr val="FFC000"/>
                </a:solidFill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0517" y="4688739"/>
              <a:ext cx="1219200" cy="1219200"/>
            </a:xfrm>
            <a:prstGeom prst="rect">
              <a:avLst/>
            </a:prstGeom>
          </p:spPr>
        </p:pic>
        <p:cxnSp>
          <p:nvCxnSpPr>
            <p:cNvPr id="23" name="直接连接符 22"/>
            <p:cNvCxnSpPr/>
            <p:nvPr/>
          </p:nvCxnSpPr>
          <p:spPr>
            <a:xfrm>
              <a:off x="2590504" y="5551216"/>
              <a:ext cx="572880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2590504" y="5626794"/>
              <a:ext cx="41088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锻炼、保证良好睡眠、保证健康饮食等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5748" y="1685729"/>
            <a:ext cx="7610649" cy="1498618"/>
            <a:chOff x="1095748" y="1685729"/>
            <a:chExt cx="7610649" cy="1498618"/>
          </a:xfrm>
        </p:grpSpPr>
        <p:grpSp>
          <p:nvGrpSpPr>
            <p:cNvPr id="9" name="组合 8"/>
            <p:cNvGrpSpPr/>
            <p:nvPr/>
          </p:nvGrpSpPr>
          <p:grpSpPr>
            <a:xfrm>
              <a:off x="1100309" y="1685729"/>
              <a:ext cx="7606088" cy="1409163"/>
              <a:chOff x="522986" y="1560480"/>
              <a:chExt cx="6703360" cy="1322881"/>
            </a:xfr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0" name="任意多边形 9"/>
              <p:cNvSpPr/>
              <p:nvPr/>
            </p:nvSpPr>
            <p:spPr>
              <a:xfrm>
                <a:off x="522986" y="1560480"/>
                <a:ext cx="6703360" cy="1322881"/>
              </a:xfrm>
              <a:custGeom>
                <a:avLst/>
                <a:gdLst>
                  <a:gd name="connsiteX0" fmla="*/ 82198 w 6703360"/>
                  <a:gd name="connsiteY0" fmla="*/ 0 h 1322881"/>
                  <a:gd name="connsiteX1" fmla="*/ 6703360 w 6703360"/>
                  <a:gd name="connsiteY1" fmla="*/ 0 h 1322881"/>
                  <a:gd name="connsiteX2" fmla="*/ 6703360 w 6703360"/>
                  <a:gd name="connsiteY2" fmla="*/ 1322881 h 1322881"/>
                  <a:gd name="connsiteX3" fmla="*/ 0 w 6703360"/>
                  <a:gd name="connsiteY3" fmla="*/ 1322881 h 1322881"/>
                  <a:gd name="connsiteX4" fmla="*/ 0 w 6703360"/>
                  <a:gd name="connsiteY4" fmla="*/ 331402 h 1322881"/>
                  <a:gd name="connsiteX5" fmla="*/ 0 w 6703360"/>
                  <a:gd name="connsiteY5" fmla="*/ 140963 h 1322881"/>
                  <a:gd name="connsiteX6" fmla="*/ 0 w 6703360"/>
                  <a:gd name="connsiteY6" fmla="*/ 66282 h 1322881"/>
                  <a:gd name="connsiteX7" fmla="*/ 82198 w 6703360"/>
                  <a:gd name="connsiteY7" fmla="*/ 0 h 1322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03360" h="1322881">
                    <a:moveTo>
                      <a:pt x="82198" y="0"/>
                    </a:moveTo>
                    <a:lnTo>
                      <a:pt x="6703360" y="0"/>
                    </a:lnTo>
                    <a:lnTo>
                      <a:pt x="6703360" y="1322881"/>
                    </a:lnTo>
                    <a:lnTo>
                      <a:pt x="0" y="1322881"/>
                    </a:lnTo>
                    <a:lnTo>
                      <a:pt x="0" y="331402"/>
                    </a:lnTo>
                    <a:lnTo>
                      <a:pt x="0" y="140963"/>
                    </a:lnTo>
                    <a:lnTo>
                      <a:pt x="0" y="66282"/>
                    </a:lnTo>
                    <a:cubicBezTo>
                      <a:pt x="0" y="29675"/>
                      <a:pt x="36801" y="0"/>
                      <a:pt x="82198" y="0"/>
                    </a:cubicBezTo>
                    <a:close/>
                  </a:path>
                </a:pathLst>
              </a:custGeom>
              <a:grpFill/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" name="直接连接符 10"/>
              <p:cNvCxnSpPr/>
              <p:nvPr/>
            </p:nvCxnSpPr>
            <p:spPr>
              <a:xfrm>
                <a:off x="664180" y="2175978"/>
                <a:ext cx="6562166" cy="0"/>
              </a:xfrm>
              <a:prstGeom prst="line">
                <a:avLst/>
              </a:prstGeom>
              <a:grpFill/>
              <a:ln>
                <a:solidFill>
                  <a:schemeClr val="bg1">
                    <a:lumMod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矩形 11"/>
            <p:cNvSpPr/>
            <p:nvPr/>
          </p:nvSpPr>
          <p:spPr>
            <a:xfrm>
              <a:off x="6267157" y="1732065"/>
              <a:ext cx="2439239" cy="58534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心率变异度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573054" y="1913219"/>
              <a:ext cx="454483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心率节奏快慢随时间所发生的</a:t>
              </a:r>
              <a:r>
                <a:rPr lang="zh-CN" alt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变化程度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340411" y="2356495"/>
              <a:ext cx="712588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</a:t>
              </a: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自控</a:t>
              </a:r>
              <a:r>
                <a:rPr lang="zh-CN" altLang="zh-CN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力</a:t>
              </a: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指标</a:t>
              </a: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的</a:t>
              </a: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生理基础</a:t>
              </a: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，如果你的心率变异度高，那无论在何种</a:t>
              </a:r>
              <a:endParaRPr lang="en-US" altLang="zh-CN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lnSpc>
                  <a:spcPct val="140000"/>
                </a:lnSpc>
              </a:pP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诱惑面前，你的意志力都会更强。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8"/>
            <p:cNvSpPr/>
            <p:nvPr/>
          </p:nvSpPr>
          <p:spPr>
            <a:xfrm>
              <a:off x="1095748" y="3115894"/>
              <a:ext cx="7610648" cy="68453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47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9841" y="2056154"/>
            <a:ext cx="6175717" cy="4561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>
                <a:latin typeface="+mn-ea"/>
                <a:cs typeface="Times New Roman" panose="02020603050405020304" pitchFamily="18" charset="0"/>
              </a:rPr>
              <a:t>将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呼吸频率降低到每分钟</a:t>
            </a:r>
            <a:r>
              <a:rPr lang="en-US" altLang="zh-CN" sz="2400" b="1" kern="100" dirty="0" smtClean="0">
                <a:latin typeface="+mn-ea"/>
                <a:cs typeface="Times New Roman" panose="02020603050405020304" pitchFamily="18" charset="0"/>
              </a:rPr>
              <a:t>4~6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次</a:t>
            </a:r>
            <a:endParaRPr lang="en-US" altLang="zh-CN" sz="2400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先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计算你平常的呼吸频率，然后放慢呼吸，不要憋气。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专注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于缓慢地、充分地呼气。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再充分地吸气。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kern="100" dirty="0">
                <a:latin typeface="+mn-ea"/>
                <a:cs typeface="Times New Roman" panose="02020603050405020304" pitchFamily="18" charset="0"/>
              </a:rPr>
              <a:t>放慢呼吸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可以激活前额皮质，提高心率变异度，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有助于你的身心从压力状态调整到自控力状态。</a:t>
            </a: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能增加你的抗压性，帮助你做好意志力储备。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03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032752" y="595644"/>
            <a:ext cx="27494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通过呼吸实现自控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4100" name="Picture 4" descr="http://distribute.quanjing.com/pnsexp911938.jpg?seid=Cg5ZzxHWoteXotm4FhbUCZaXoxWXmNX8FhX8mZaWFdiWmtmTmY0Xide0oJqZoJuYFdb88a61b058f61f592b13dd2dde825e6be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11" b="100000" l="1611" r="94290">
                        <a14:foregroundMark x1="61347" y1="69336" x2="84187" y2="85156"/>
                        <a14:foregroundMark x1="78038" y1="65527" x2="85505" y2="80176"/>
                        <a14:foregroundMark x1="74963" y1="61133" x2="80234" y2="67285"/>
                        <a14:foregroundMark x1="70571" y1="55859" x2="78917" y2="62891"/>
                        <a14:foregroundMark x1="73646" y1="54980" x2="76281" y2="628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451600" y="3064141"/>
            <a:ext cx="2530474" cy="379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70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6" name="矩形 5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训练你的身心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2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663823" y="4121594"/>
            <a:ext cx="6742895" cy="1590522"/>
            <a:chOff x="1663823" y="4121594"/>
            <a:chExt cx="6742895" cy="1590522"/>
          </a:xfrm>
        </p:grpSpPr>
        <p:sp>
          <p:nvSpPr>
            <p:cNvPr id="20" name="圆角矩形 19"/>
            <p:cNvSpPr/>
            <p:nvPr/>
          </p:nvSpPr>
          <p:spPr>
            <a:xfrm>
              <a:off x="1663823" y="4492822"/>
              <a:ext cx="6102161" cy="121929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765984" y="4239739"/>
              <a:ext cx="640734" cy="117934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7594114" y="4121594"/>
              <a:ext cx="651944" cy="117934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7662476" y="4295766"/>
              <a:ext cx="59683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en-US" sz="24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睡眠</a:t>
              </a:r>
              <a:endParaRPr lang="zh-CN" altLang="zh-CN" sz="24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811229" y="4664751"/>
              <a:ext cx="5731131" cy="907941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 smtClean="0">
                  <a:solidFill>
                    <a:schemeClr val="bg1"/>
                  </a:solidFill>
                </a:rPr>
                <a:t>良好的睡眠可以帮助大脑恢复到最佳状态</a:t>
              </a:r>
              <a:endParaRPr lang="en-US" altLang="zh-CN" sz="2400" b="1" dirty="0" smtClean="0">
                <a:solidFill>
                  <a:schemeClr val="bg1"/>
                </a:solidFill>
              </a:endParaRPr>
            </a:p>
            <a:p>
              <a:pPr algn="r">
                <a:spcBef>
                  <a:spcPts val="600"/>
                </a:spcBef>
              </a:pPr>
              <a:r>
                <a:rPr lang="zh-CN" altLang="en-US" sz="2400" b="1" dirty="0" smtClean="0">
                  <a:solidFill>
                    <a:schemeClr val="bg1"/>
                  </a:solidFill>
                </a:rPr>
                <a:t>使注意力集中，使意志力得到恢复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169050" y="1891336"/>
            <a:ext cx="6227179" cy="1550571"/>
            <a:chOff x="1169050" y="1891336"/>
            <a:chExt cx="6227179" cy="1550571"/>
          </a:xfrm>
        </p:grpSpPr>
        <p:sp>
          <p:nvSpPr>
            <p:cNvPr id="23" name="圆角矩形 22"/>
            <p:cNvSpPr/>
            <p:nvPr/>
          </p:nvSpPr>
          <p:spPr>
            <a:xfrm>
              <a:off x="1809784" y="2222613"/>
              <a:ext cx="5586445" cy="121929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1169050" y="2030038"/>
              <a:ext cx="640734" cy="117934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264995" y="1891336"/>
              <a:ext cx="651944" cy="117934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333519" y="2065508"/>
              <a:ext cx="59683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zh-CN" sz="24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锻炼</a:t>
              </a:r>
              <a:endParaRPr lang="zh-CN" altLang="zh-CN" sz="24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113931" y="2378289"/>
              <a:ext cx="5109091" cy="907941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pPr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2400" b="1" dirty="0" smtClean="0">
                  <a:solidFill>
                    <a:schemeClr val="bg1"/>
                  </a:solidFill>
                </a:rPr>
                <a:t>每天固定的锻炼不仅能保持身体健康</a:t>
              </a:r>
              <a:endParaRPr lang="en-US" altLang="zh-CN" sz="2400" b="1" dirty="0" smtClean="0">
                <a:solidFill>
                  <a:schemeClr val="bg1"/>
                </a:solidFill>
              </a:endParaRPr>
            </a:p>
            <a:p>
              <a:r>
                <a:rPr lang="zh-CN" altLang="en-US" sz="2400" b="1" dirty="0" smtClean="0">
                  <a:solidFill>
                    <a:schemeClr val="bg1"/>
                  </a:solidFill>
                </a:rPr>
                <a:t>而且能显著提高自控力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348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睡眠不足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2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5233986" y="1612328"/>
            <a:ext cx="3026399" cy="2537350"/>
            <a:chOff x="5233986" y="1612328"/>
            <a:chExt cx="3026399" cy="2537350"/>
          </a:xfrm>
        </p:grpSpPr>
        <p:sp>
          <p:nvSpPr>
            <p:cNvPr id="8" name="矩形 7"/>
            <p:cNvSpPr/>
            <p:nvPr/>
          </p:nvSpPr>
          <p:spPr>
            <a:xfrm>
              <a:off x="5233986" y="3780346"/>
              <a:ext cx="289663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6700" algn="r">
                <a:spcAft>
                  <a:spcPts val="0"/>
                </a:spcAft>
              </a:pPr>
              <a:r>
                <a:rPr lang="zh-CN" altLang="zh-CN" b="1" kern="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对所有压力都反应过度</a:t>
              </a:r>
              <a:endPara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060822" y="1612328"/>
              <a:ext cx="20697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66700" algn="r">
                <a:spcAft>
                  <a:spcPts val="0"/>
                </a:spcAft>
              </a:pPr>
              <a:r>
                <a:rPr lang="zh-CN" altLang="en-US" b="1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睡眠不足、</a:t>
              </a:r>
              <a:r>
                <a:rPr lang="zh-CN" altLang="zh-CN" b="1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疲惫</a:t>
              </a:r>
              <a:endParaRPr lang="en-US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5829989" y="2335001"/>
              <a:ext cx="230063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66700" algn="r">
                <a:spcAft>
                  <a:spcPts val="0"/>
                </a:spcAft>
              </a:pPr>
              <a:r>
                <a:rPr lang="zh-CN" altLang="zh-CN" b="1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大脑自控能力受损</a:t>
              </a:r>
              <a:endParaRPr lang="en-US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406796" y="3057674"/>
              <a:ext cx="27238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zh-CN" b="1" kern="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无法管理压力、克制欲望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下箭头 11"/>
            <p:cNvSpPr/>
            <p:nvPr/>
          </p:nvSpPr>
          <p:spPr>
            <a:xfrm>
              <a:off x="6980304" y="1963623"/>
              <a:ext cx="435429" cy="353341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260385" y="1623776"/>
              <a:ext cx="0" cy="2525902"/>
            </a:xfrm>
            <a:prstGeom prst="line">
              <a:avLst/>
            </a:prstGeom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下箭头 13"/>
            <p:cNvSpPr/>
            <p:nvPr/>
          </p:nvSpPr>
          <p:spPr>
            <a:xfrm>
              <a:off x="6980304" y="2755997"/>
              <a:ext cx="435429" cy="353341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下箭头 14"/>
            <p:cNvSpPr/>
            <p:nvPr/>
          </p:nvSpPr>
          <p:spPr>
            <a:xfrm>
              <a:off x="6980303" y="3432245"/>
              <a:ext cx="435429" cy="353341"/>
            </a:xfrm>
            <a:prstGeom prst="down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6" name="Picture 4" descr="http://distribute.quanjing.com/is098r356.jpg?seid=AxmWotHYmZu2FgLZmdiYFdeYFhX8FhWZmdb8mJaXmY0Ylti1idG6mtu6ntn8mhW%3d50d8e72424e571cf2e746f5bd7e1739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2" b="97804" l="6836" r="69336">
                        <a14:foregroundMark x1="47559" y1="74817" x2="41504" y2="74817"/>
                        <a14:foregroundMark x1="63477" y1="61347" x2="49121" y2="74085"/>
                        <a14:foregroundMark x1="52637" y1="72914" x2="43066" y2="80088"/>
                        <a14:foregroundMark x1="43555" y1="78477" x2="40137" y2="80820"/>
                        <a14:foregroundMark x1="61133" y1="29868" x2="43359" y2="27818"/>
                        <a14:foregroundMark x1="60352" y1="27379" x2="42480" y2="27086"/>
                        <a14:foregroundMark x1="64063" y1="52709" x2="64063" y2="59004"/>
                        <a14:foregroundMark x1="63477" y1="58712" x2="64551" y2="60322"/>
                        <a14:foregroundMark x1="65332" y1="60322" x2="64063" y2="62665"/>
                        <a14:foregroundMark x1="64844" y1="28404" x2="59570" y2="26794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1165"/>
          <a:stretch/>
        </p:blipFill>
        <p:spPr bwMode="auto">
          <a:xfrm>
            <a:off x="-393700" y="0"/>
            <a:ext cx="4127500" cy="399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组合 18"/>
          <p:cNvGrpSpPr/>
          <p:nvPr/>
        </p:nvGrpSpPr>
        <p:grpSpPr>
          <a:xfrm>
            <a:off x="1364342" y="4825123"/>
            <a:ext cx="6635352" cy="1459564"/>
            <a:chOff x="1364342" y="4825123"/>
            <a:chExt cx="6635352" cy="1459564"/>
          </a:xfrm>
        </p:grpSpPr>
        <p:sp>
          <p:nvSpPr>
            <p:cNvPr id="18" name="矩形 17"/>
            <p:cNvSpPr/>
            <p:nvPr/>
          </p:nvSpPr>
          <p:spPr>
            <a:xfrm>
              <a:off x="1364342" y="5055955"/>
              <a:ext cx="6635352" cy="122873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1638113" y="5332517"/>
              <a:ext cx="6360082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600"/>
                </a:spcAft>
              </a:pPr>
              <a:r>
                <a:rPr lang="zh-CN" altLang="zh-CN" sz="2000" b="1" kern="100" dirty="0" smtClean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不是强迫自己去睡觉，而是远离让自己不能睡觉的事</a:t>
              </a:r>
              <a:r>
                <a:rPr lang="zh-CN" altLang="en-US" sz="2000" b="1" kern="100" dirty="0" smtClean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en-US" altLang="zh-CN" sz="2000" b="1" kern="100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lvl="0" algn="just">
                <a:spcAft>
                  <a:spcPts val="600"/>
                </a:spcAft>
              </a:pPr>
              <a:r>
                <a:rPr lang="zh-CN" altLang="en-US" sz="2000" b="1" kern="100" dirty="0" smtClean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比如</a:t>
              </a:r>
              <a:r>
                <a:rPr lang="zh-CN" altLang="zh-CN" sz="2000" b="1" kern="100" dirty="0" smtClean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：关掉电脑，不能开始新的工作。</a:t>
              </a:r>
              <a:endParaRPr lang="zh-CN" altLang="zh-CN" sz="2000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473474" y="4825123"/>
              <a:ext cx="2954655" cy="4616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zh-CN" altLang="zh-CN" sz="2400" b="1" kern="100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如何克服晚睡强迫症</a:t>
              </a:r>
              <a:endParaRPr lang="zh-CN" altLang="en-US" sz="2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34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自控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力与压力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2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矩形 7"/>
          <p:cNvSpPr/>
          <p:nvPr/>
        </p:nvSpPr>
        <p:spPr>
          <a:xfrm>
            <a:off x="2137769" y="2080868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长时间自控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408641" y="197913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3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慢性压力</a:t>
            </a: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22507" y="2209204"/>
            <a:ext cx="391886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422507" y="2366627"/>
            <a:ext cx="391886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7591" y="3316706"/>
            <a:ext cx="8327550" cy="2014699"/>
            <a:chOff x="517591" y="3316706"/>
            <a:chExt cx="8327550" cy="2014699"/>
          </a:xfrm>
        </p:grpSpPr>
        <p:sp>
          <p:nvSpPr>
            <p:cNvPr id="26" name="矩形 25"/>
            <p:cNvSpPr/>
            <p:nvPr/>
          </p:nvSpPr>
          <p:spPr>
            <a:xfrm>
              <a:off x="530886" y="4560821"/>
              <a:ext cx="8182595" cy="56387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34987" y="4672474"/>
              <a:ext cx="83101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b="1" dirty="0" smtClean="0">
                  <a:solidFill>
                    <a:schemeClr val="bg1"/>
                  </a:solidFill>
                </a:rPr>
                <a:t>施压提高效率只对</a:t>
              </a:r>
              <a:r>
                <a:rPr lang="zh-CN" altLang="en-US" sz="2000" b="1" dirty="0">
                  <a:solidFill>
                    <a:schemeClr val="bg1"/>
                  </a:solidFill>
                </a:rPr>
                <a:t>短期内</a:t>
              </a:r>
              <a:r>
                <a:rPr lang="zh-CN" altLang="en-US" sz="2000" b="1" dirty="0" smtClean="0">
                  <a:solidFill>
                    <a:schemeClr val="bg1"/>
                  </a:solidFill>
                </a:rPr>
                <a:t>有效，长远来说没有什么比压力更消耗意志力。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690064" y="3316706"/>
              <a:ext cx="3865614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200000"/>
                </a:lnSpc>
                <a:spcAft>
                  <a:spcPts val="0"/>
                </a:spcAft>
              </a:pPr>
              <a:r>
                <a:rPr lang="zh-CN" altLang="zh-CN" sz="24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自控力</a:t>
              </a:r>
              <a:endParaRPr lang="en-US" altLang="zh-CN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lvl="0" algn="just">
                <a:spcBef>
                  <a:spcPts val="600"/>
                </a:spcBef>
              </a:pP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则需要大脑</a:t>
              </a: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从更长远的角度考虑问题。</a:t>
              </a:r>
              <a:endPara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666101" y="3320461"/>
              <a:ext cx="3929818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zh-CN" sz="24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压力</a:t>
              </a:r>
              <a:endParaRPr lang="en-US" altLang="zh-CN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spcBef>
                  <a:spcPts val="600"/>
                </a:spcBef>
              </a:pP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让</a:t>
              </a:r>
              <a:r>
                <a:rPr lang="zh-CN" altLang="zh-CN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你关注即时的、短期的目标和结果</a:t>
              </a:r>
              <a:r>
                <a:rPr lang="zh-CN" altLang="en-US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517591" y="3369184"/>
              <a:ext cx="8205942" cy="1870473"/>
            </a:xfrm>
            <a:custGeom>
              <a:avLst/>
              <a:gdLst>
                <a:gd name="connsiteX0" fmla="*/ 324159 w 8205942"/>
                <a:gd name="connsiteY0" fmla="*/ 0 h 1944914"/>
                <a:gd name="connsiteX1" fmla="*/ 7881783 w 8205942"/>
                <a:gd name="connsiteY1" fmla="*/ 0 h 1944914"/>
                <a:gd name="connsiteX2" fmla="*/ 8205942 w 8205942"/>
                <a:gd name="connsiteY2" fmla="*/ 324159 h 1944914"/>
                <a:gd name="connsiteX3" fmla="*/ 8205942 w 8205942"/>
                <a:gd name="connsiteY3" fmla="*/ 1449241 h 1944914"/>
                <a:gd name="connsiteX4" fmla="*/ 8205942 w 8205942"/>
                <a:gd name="connsiteY4" fmla="*/ 1620755 h 1944914"/>
                <a:gd name="connsiteX5" fmla="*/ 8205942 w 8205942"/>
                <a:gd name="connsiteY5" fmla="*/ 1944914 h 1944914"/>
                <a:gd name="connsiteX6" fmla="*/ 7881783 w 8205942"/>
                <a:gd name="connsiteY6" fmla="*/ 1944914 h 1944914"/>
                <a:gd name="connsiteX7" fmla="*/ 324159 w 8205942"/>
                <a:gd name="connsiteY7" fmla="*/ 1944914 h 1944914"/>
                <a:gd name="connsiteX8" fmla="*/ 0 w 8205942"/>
                <a:gd name="connsiteY8" fmla="*/ 1944914 h 1944914"/>
                <a:gd name="connsiteX9" fmla="*/ 0 w 8205942"/>
                <a:gd name="connsiteY9" fmla="*/ 1620755 h 1944914"/>
                <a:gd name="connsiteX10" fmla="*/ 0 w 8205942"/>
                <a:gd name="connsiteY10" fmla="*/ 1449241 h 1944914"/>
                <a:gd name="connsiteX11" fmla="*/ 0 w 8205942"/>
                <a:gd name="connsiteY11" fmla="*/ 324159 h 1944914"/>
                <a:gd name="connsiteX12" fmla="*/ 324159 w 8205942"/>
                <a:gd name="connsiteY12" fmla="*/ 0 h 194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05942" h="1944914">
                  <a:moveTo>
                    <a:pt x="324159" y="0"/>
                  </a:moveTo>
                  <a:lnTo>
                    <a:pt x="7881783" y="0"/>
                  </a:lnTo>
                  <a:cubicBezTo>
                    <a:pt x="8060811" y="0"/>
                    <a:pt x="8205942" y="145131"/>
                    <a:pt x="8205942" y="324159"/>
                  </a:cubicBezTo>
                  <a:lnTo>
                    <a:pt x="8205942" y="1449241"/>
                  </a:lnTo>
                  <a:lnTo>
                    <a:pt x="8205942" y="1620755"/>
                  </a:lnTo>
                  <a:lnTo>
                    <a:pt x="8205942" y="1944914"/>
                  </a:lnTo>
                  <a:lnTo>
                    <a:pt x="7881783" y="1944914"/>
                  </a:lnTo>
                  <a:lnTo>
                    <a:pt x="324159" y="1944914"/>
                  </a:lnTo>
                  <a:lnTo>
                    <a:pt x="0" y="1944914"/>
                  </a:lnTo>
                  <a:lnTo>
                    <a:pt x="0" y="1620755"/>
                  </a:lnTo>
                  <a:lnTo>
                    <a:pt x="0" y="1449241"/>
                  </a:lnTo>
                  <a:lnTo>
                    <a:pt x="0" y="324159"/>
                  </a:lnTo>
                  <a:cubicBezTo>
                    <a:pt x="0" y="145131"/>
                    <a:pt x="145131" y="0"/>
                    <a:pt x="324159" y="0"/>
                  </a:cubicBezTo>
                  <a:close/>
                </a:path>
              </a:pathLst>
            </a:custGeom>
            <a:noFill/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连接符 27"/>
            <p:cNvCxnSpPr>
              <a:endCxn id="26" idx="0"/>
            </p:cNvCxnSpPr>
            <p:nvPr/>
          </p:nvCxnSpPr>
          <p:spPr>
            <a:xfrm>
              <a:off x="4595919" y="3643532"/>
              <a:ext cx="0" cy="91728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28"/>
            <p:cNvSpPr/>
            <p:nvPr/>
          </p:nvSpPr>
          <p:spPr>
            <a:xfrm>
              <a:off x="542733" y="5260377"/>
              <a:ext cx="8205942" cy="71028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403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0791" y="1999004"/>
            <a:ext cx="6175717" cy="487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放松</a:t>
            </a:r>
            <a:r>
              <a:rPr lang="zh-CN" altLang="en-US" sz="2400" b="1" kern="100" dirty="0">
                <a:latin typeface="+mn-ea"/>
                <a:cs typeface="Times New Roman" panose="02020603050405020304" pitchFamily="18" charset="0"/>
              </a:rPr>
              <a:t>指真正意义上的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身心休整</a:t>
            </a:r>
            <a:endParaRPr lang="en-US" altLang="zh-CN" sz="2400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选个舒服的姿势躺下，闭上眼，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做深呼吸，放松身体紧张的部位或肌肉，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保持这种除了呼吸，什么都不用想的状态。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防止睡着，先设定闹钟。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放松能舒缓交感神经系统，提高心率变异度，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还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能将身体调整到修复和自愈状态、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提高免疫功能、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降低压力荷尔蒙的分泌。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04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070951" y="595644"/>
            <a:ext cx="37112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放松让你恢复意志力储备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5122" name="Picture 2" descr="http://distribute.quanjing.com/14mt0040rf.jpg?seid=mtrTDdaWndbYzNXJDwX0DxjHmdaZFdeYFhX8FhWZmdb8mJaXmY0ZlteGmtu6mtq6ndr8mhW%3d13b968e5426e4051ecf7218c61500968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A4947A"/>
              </a:clrFrom>
              <a:clrTo>
                <a:srgbClr val="A4947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7747">
            <a:off x="5937956" y="2191222"/>
            <a:ext cx="2785576" cy="4653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77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5563" y="1744394"/>
            <a:ext cx="4054245" cy="1636075"/>
            <a:chOff x="4065563" y="1744394"/>
            <a:chExt cx="4054245" cy="1636075"/>
          </a:xfrm>
        </p:grpSpPr>
        <p:sp>
          <p:nvSpPr>
            <p:cNvPr id="3" name="矩形 2"/>
            <p:cNvSpPr/>
            <p:nvPr/>
          </p:nvSpPr>
          <p:spPr>
            <a:xfrm>
              <a:off x="4065563" y="2734138"/>
              <a:ext cx="360094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3600" b="1" dirty="0" smtClean="0">
                  <a:solidFill>
                    <a:schemeClr val="bg1"/>
                  </a:solidFill>
                </a:rPr>
                <a:t>自控力的极限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540710" y="1744394"/>
              <a:ext cx="121058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7200" b="1" dirty="0" smtClean="0">
                  <a:solidFill>
                    <a:schemeClr val="bg1"/>
                  </a:solidFill>
                </a:rPr>
                <a:t>03</a:t>
              </a:r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751298" y="1983545"/>
              <a:ext cx="368510" cy="1294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14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自控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力的极限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3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2662723" y="1263613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自控力像肌肉一样有极限</a:t>
            </a:r>
            <a:endParaRPr lang="zh-CN" altLang="en-US" sz="2400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1650395" y="3150251"/>
            <a:ext cx="4582536" cy="1022712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bg1"/>
                </a:solidFill>
              </a:rPr>
              <a:t>狗急了也会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跳墙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algn="r"/>
            <a:r>
              <a:rPr lang="zh-CN" altLang="en-US" sz="2000" b="1" dirty="0" smtClean="0">
                <a:solidFill>
                  <a:srgbClr val="FFFF00"/>
                </a:solidFill>
              </a:rPr>
              <a:t>高压之下人更容易发脾气，说脏话</a:t>
            </a:r>
            <a:endParaRPr lang="en-US" altLang="zh-CN" sz="2000" b="1" dirty="0" smtClean="0">
              <a:solidFill>
                <a:srgbClr val="FFFF00"/>
              </a:solidFill>
            </a:endParaRPr>
          </a:p>
          <a:p>
            <a:pPr algn="r"/>
            <a:r>
              <a:rPr lang="zh-CN" altLang="en-US" sz="2000" b="1" dirty="0" smtClean="0">
                <a:solidFill>
                  <a:srgbClr val="FFFF00"/>
                </a:solidFill>
              </a:rPr>
              <a:t>当自控力耗尽，人就会失控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pic>
        <p:nvPicPr>
          <p:cNvPr id="3076" name="Picture 4" descr="人,半装,环境,户外,手_87991302_创意图片_Getty Images Chin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7"/>
          <a:stretch/>
        </p:blipFill>
        <p:spPr bwMode="auto">
          <a:xfrm>
            <a:off x="6291852" y="1320477"/>
            <a:ext cx="2027454" cy="285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1239437" y="4588331"/>
            <a:ext cx="7108348" cy="1757866"/>
            <a:chOff x="1206779" y="4490357"/>
            <a:chExt cx="7108348" cy="1757866"/>
          </a:xfrm>
        </p:grpSpPr>
        <p:sp>
          <p:nvSpPr>
            <p:cNvPr id="22" name="对角圆角矩形 21"/>
            <p:cNvSpPr/>
            <p:nvPr/>
          </p:nvSpPr>
          <p:spPr>
            <a:xfrm>
              <a:off x="1228018" y="4490357"/>
              <a:ext cx="7070780" cy="1695821"/>
            </a:xfrm>
            <a:prstGeom prst="round2Diag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227286" y="5786068"/>
              <a:ext cx="7082199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altLang="zh-CN" sz="2000" b="1" kern="100" spc="11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自控</a:t>
              </a:r>
              <a:r>
                <a:rPr lang="zh-CN" altLang="zh-CN" sz="2000" b="1" kern="100" spc="11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消耗身体的能量，能量的</a:t>
              </a:r>
              <a:r>
                <a:rPr lang="zh-CN" altLang="zh-CN" sz="2000" b="1" kern="100" spc="11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消耗</a:t>
              </a:r>
              <a:r>
                <a:rPr lang="zh-CN" altLang="en-US" sz="2000" b="1" kern="100" spc="11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又</a:t>
              </a:r>
              <a:r>
                <a:rPr lang="zh-CN" altLang="zh-CN" sz="2000" b="1" kern="100" spc="11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削弱</a:t>
              </a:r>
              <a:r>
                <a:rPr lang="zh-CN" altLang="zh-CN" sz="2000" b="1" kern="100" spc="11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了意志力。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1244347" y="4491883"/>
              <a:ext cx="7070780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111111"/>
                  </a:solidFill>
                  <a:latin typeface="Helvetica" panose="020B0604020202020204" pitchFamily="34" charset="0"/>
                </a:rPr>
                <a:t>       当体内能量消耗，大脑会</a:t>
              </a:r>
              <a:r>
                <a:rPr lang="zh-CN" altLang="en-US" sz="2000" dirty="0">
                  <a:solidFill>
                    <a:srgbClr val="111111"/>
                  </a:solidFill>
                  <a:latin typeface="Helvetica" panose="020B0604020202020204" pitchFamily="34" charset="0"/>
                </a:rPr>
                <a:t>削减能量预算，不再支出所有的能量</a:t>
              </a:r>
              <a:r>
                <a:rPr lang="zh-CN" altLang="en-US" sz="2000" dirty="0" smtClean="0">
                  <a:solidFill>
                    <a:srgbClr val="111111"/>
                  </a:solidFill>
                  <a:latin typeface="Helvetica" panose="020B0604020202020204" pitchFamily="34" charset="0"/>
                </a:rPr>
                <a:t>。自控</a:t>
              </a:r>
              <a:r>
                <a:rPr lang="zh-CN" altLang="en-US" sz="2000" dirty="0">
                  <a:solidFill>
                    <a:srgbClr val="111111"/>
                  </a:solidFill>
                  <a:latin typeface="Helvetica" panose="020B0604020202020204" pitchFamily="34" charset="0"/>
                </a:rPr>
                <a:t>是所有大脑活动中耗能最高</a:t>
              </a:r>
              <a:r>
                <a:rPr lang="zh-CN" altLang="en-US" sz="2000" dirty="0" smtClean="0">
                  <a:solidFill>
                    <a:srgbClr val="111111"/>
                  </a:solidFill>
                  <a:latin typeface="Helvetica" panose="020B0604020202020204" pitchFamily="34" charset="0"/>
                </a:rPr>
                <a:t>的，为了</a:t>
              </a:r>
              <a:r>
                <a:rPr lang="zh-CN" altLang="en-US" sz="2000" dirty="0">
                  <a:solidFill>
                    <a:srgbClr val="111111"/>
                  </a:solidFill>
                  <a:latin typeface="Helvetica" panose="020B0604020202020204" pitchFamily="34" charset="0"/>
                </a:rPr>
                <a:t>保存能量，</a:t>
              </a:r>
              <a:r>
                <a:rPr lang="zh-CN" altLang="en-US" sz="2000" dirty="0" smtClean="0">
                  <a:solidFill>
                    <a:srgbClr val="111111"/>
                  </a:solidFill>
                  <a:latin typeface="Helvetica" panose="020B0604020202020204" pitchFamily="34" charset="0"/>
                </a:rPr>
                <a:t>大脑不</a:t>
              </a:r>
              <a:r>
                <a:rPr lang="zh-CN" altLang="en-US" sz="2000" dirty="0">
                  <a:solidFill>
                    <a:srgbClr val="111111"/>
                  </a:solidFill>
                  <a:latin typeface="Helvetica" panose="020B0604020202020204" pitchFamily="34" charset="0"/>
                </a:rPr>
                <a:t>愿意给你充足的能量去抵抗诱惑、集中注意力、控制情绪</a:t>
              </a:r>
              <a:r>
                <a:rPr lang="zh-CN" altLang="en-US" sz="2000" dirty="0" smtClean="0">
                  <a:solidFill>
                    <a:srgbClr val="111111"/>
                  </a:solidFill>
                  <a:latin typeface="Helvetica" panose="020B0604020202020204" pitchFamily="34" charset="0"/>
                </a:rPr>
                <a:t>。</a:t>
              </a:r>
              <a:endParaRPr lang="zh-CN" altLang="en-US" sz="2000" dirty="0"/>
            </a:p>
          </p:txBody>
        </p:sp>
        <p:sp>
          <p:nvSpPr>
            <p:cNvPr id="25" name="矩形 28"/>
            <p:cNvSpPr/>
            <p:nvPr/>
          </p:nvSpPr>
          <p:spPr>
            <a:xfrm>
              <a:off x="1206779" y="6202504"/>
              <a:ext cx="7047942" cy="45719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1883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5" name="矩形 4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训练“意志力肌肉”</a:t>
              </a: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3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1859851" y="2143826"/>
            <a:ext cx="2544286" cy="523220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增强</a:t>
            </a:r>
            <a:r>
              <a:rPr lang="zh-CN" altLang="en-US" sz="2800" b="1" dirty="0" smtClean="0"/>
              <a:t>我不要</a:t>
            </a:r>
            <a:r>
              <a:rPr lang="zh-CN" altLang="en-US" sz="2000" dirty="0" smtClean="0"/>
              <a:t>的力量</a:t>
            </a:r>
            <a:endParaRPr lang="zh-CN" altLang="en-US" sz="2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1859851" y="3362498"/>
            <a:ext cx="2544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增强</a:t>
            </a:r>
            <a:r>
              <a:rPr lang="zh-CN" altLang="en-US" sz="2800" b="1" dirty="0" smtClean="0"/>
              <a:t>我想要</a:t>
            </a:r>
            <a:r>
              <a:rPr lang="zh-CN" altLang="en-US" sz="2000" dirty="0" smtClean="0"/>
              <a:t>的力量</a:t>
            </a:r>
            <a:endParaRPr lang="zh-CN" altLang="en-US" sz="2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1859851" y="4581170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增强</a:t>
            </a:r>
            <a:r>
              <a:rPr lang="zh-CN" altLang="en-US" sz="2800" b="1" dirty="0" smtClean="0"/>
              <a:t>自我监控</a:t>
            </a:r>
            <a:r>
              <a:rPr lang="zh-CN" altLang="en-US" sz="2000" dirty="0" smtClean="0"/>
              <a:t>能力</a:t>
            </a:r>
            <a:endParaRPr lang="zh-CN" altLang="en-US" sz="1600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944259" y="2624842"/>
            <a:ext cx="618229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944259" y="3885718"/>
            <a:ext cx="495576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36200" y="6857999"/>
            <a:ext cx="411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944259" y="5104390"/>
            <a:ext cx="495576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1845783" y="2651599"/>
            <a:ext cx="6060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不随便发誓、坐下时不翘脚、用不常用的手进行日常活动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859851" y="3914613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每天做一件事情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（不是你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已经在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做的事）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845783" y="5093277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认真记录一件你平常不关注的事情</a:t>
            </a:r>
            <a:endParaRPr lang="zh-CN" altLang="en-US" b="1" dirty="0"/>
          </a:p>
        </p:txBody>
      </p:sp>
      <p:grpSp>
        <p:nvGrpSpPr>
          <p:cNvPr id="14" name="组合 13"/>
          <p:cNvGrpSpPr/>
          <p:nvPr/>
        </p:nvGrpSpPr>
        <p:grpSpPr>
          <a:xfrm>
            <a:off x="0" y="1493186"/>
            <a:ext cx="9144000" cy="459792"/>
            <a:chOff x="0" y="1493186"/>
            <a:chExt cx="9144000" cy="459792"/>
          </a:xfrm>
        </p:grpSpPr>
        <p:sp>
          <p:nvSpPr>
            <p:cNvPr id="9" name="矩形 8"/>
            <p:cNvSpPr/>
            <p:nvPr/>
          </p:nvSpPr>
          <p:spPr>
            <a:xfrm>
              <a:off x="0" y="1493186"/>
              <a:ext cx="9144000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CN" b="1" kern="100" dirty="0" smtClean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            </a:t>
              </a:r>
              <a:r>
                <a:rPr lang="zh-CN" altLang="zh-CN" b="1" kern="100" dirty="0" smtClean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养成</a:t>
              </a:r>
              <a:r>
                <a:rPr lang="zh-CN" altLang="zh-CN" b="1" kern="100" dirty="0">
                  <a:solidFill>
                    <a:schemeClr val="bg1"/>
                  </a:solidFill>
                  <a:latin typeface="+mn-ea"/>
                  <a:cs typeface="Times New Roman" panose="02020603050405020304" pitchFamily="18" charset="0"/>
                </a:rPr>
                <a:t>习惯，观注自己正在做的事情、选择更难而不是最简单的事情。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1856454"/>
              <a:ext cx="9144000" cy="96524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7586696" y="5142260"/>
            <a:ext cx="850900" cy="8509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1845782" y="5137127"/>
            <a:ext cx="6584499" cy="1301142"/>
            <a:chOff x="1845782" y="5137127"/>
            <a:chExt cx="6584499" cy="1301142"/>
          </a:xfrm>
        </p:grpSpPr>
        <p:sp>
          <p:nvSpPr>
            <p:cNvPr id="3" name="矩形 2"/>
            <p:cNvSpPr/>
            <p:nvPr/>
          </p:nvSpPr>
          <p:spPr>
            <a:xfrm>
              <a:off x="1845783" y="5596496"/>
              <a:ext cx="6060260" cy="70788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zh-CN" sz="2000" b="1" kern="100" dirty="0" smtClean="0">
                  <a:solidFill>
                    <a:srgbClr val="FFFF00"/>
                  </a:solidFill>
                  <a:effectLst/>
                  <a:latin typeface="+mn-ea"/>
                  <a:cs typeface="Times New Roman" panose="02020603050405020304" pitchFamily="18" charset="0"/>
                </a:rPr>
                <a:t>彻底改变旧习惯</a:t>
              </a:r>
              <a:r>
                <a:rPr lang="zh-CN" altLang="en-US" sz="2000" b="1" kern="100" dirty="0" smtClean="0">
                  <a:solidFill>
                    <a:srgbClr val="FFFF00"/>
                  </a:solidFill>
                  <a:effectLst/>
                  <a:latin typeface="+mn-ea"/>
                  <a:cs typeface="Times New Roman" panose="02020603050405020304" pitchFamily="18" charset="0"/>
                </a:rPr>
                <a:t>：</a:t>
              </a:r>
              <a:endParaRPr lang="en-US" altLang="zh-CN" sz="2000" b="1" kern="100" dirty="0" smtClean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lvl="0" algn="just">
                <a:spcAft>
                  <a:spcPts val="0"/>
                </a:spcAft>
              </a:pPr>
              <a:r>
                <a:rPr lang="zh-CN" altLang="zh-CN" sz="2000" b="1" kern="100" dirty="0" smtClean="0">
                  <a:solidFill>
                    <a:srgbClr val="FFFF00"/>
                  </a:solidFill>
                  <a:effectLst/>
                  <a:latin typeface="+mn-ea"/>
                  <a:cs typeface="Times New Roman" panose="02020603050405020304" pitchFamily="18" charset="0"/>
                </a:rPr>
                <a:t>不要设定太高的目标，最好找简单的方法提高自控力。</a:t>
              </a:r>
              <a:endParaRPr lang="zh-CN" altLang="zh-CN" sz="20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31" name="矩形 28"/>
            <p:cNvSpPr/>
            <p:nvPr/>
          </p:nvSpPr>
          <p:spPr>
            <a:xfrm>
              <a:off x="1845782" y="6295540"/>
              <a:ext cx="6060261" cy="142729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3930" y="5137127"/>
              <a:ext cx="896351" cy="8963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747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396067" y="4285545"/>
            <a:ext cx="609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/>
                </a:solidFill>
              </a:rPr>
              <a:t>这是一本几乎可以让每个人躺枪的书，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/>
                </a:solidFill>
              </a:rPr>
              <a:t>希望中枪的各位看完此</a:t>
            </a:r>
            <a:r>
              <a:rPr lang="en-US" altLang="zh-CN" sz="2000" dirty="0" smtClean="0">
                <a:solidFill>
                  <a:schemeClr val="bg1"/>
                </a:solidFill>
              </a:rPr>
              <a:t>PPT</a:t>
            </a:r>
            <a:r>
              <a:rPr lang="zh-CN" altLang="en-US" sz="2000" dirty="0" smtClean="0">
                <a:solidFill>
                  <a:schemeClr val="bg1"/>
                </a:solidFill>
              </a:rPr>
              <a:t>后，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/>
                </a:solidFill>
              </a:rPr>
              <a:t>能有所改变，掌控生活</a:t>
            </a:r>
            <a:r>
              <a:rPr lang="zh-CN" altLang="en-US" sz="2000" dirty="0">
                <a:solidFill>
                  <a:schemeClr val="bg1"/>
                </a:solidFill>
              </a:rPr>
              <a:t>。</a:t>
            </a:r>
            <a:endParaRPr lang="en-US" altLang="zh-CN" sz="2000" dirty="0" smtClean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04000" y="2133600"/>
            <a:ext cx="1279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P</a:t>
            </a:r>
            <a:r>
              <a:rPr lang="zh-CN" altLang="en-US" sz="3200" dirty="0" smtClean="0">
                <a:solidFill>
                  <a:schemeClr val="bg1"/>
                </a:solidFill>
              </a:rPr>
              <a:t>者序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846461" y="2235200"/>
            <a:ext cx="241300" cy="41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7069667" y="6005688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@-</a:t>
            </a:r>
            <a:r>
              <a:rPr lang="zh-CN" altLang="en-US" dirty="0" smtClean="0">
                <a:solidFill>
                  <a:schemeClr val="bg1"/>
                </a:solidFill>
              </a:rPr>
              <a:t>臭人鹏</a:t>
            </a:r>
            <a:r>
              <a:rPr lang="en-US" altLang="zh-CN" dirty="0" smtClean="0">
                <a:solidFill>
                  <a:schemeClr val="bg1"/>
                </a:solidFill>
              </a:rPr>
              <a:t>-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60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自控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力真的有极限？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3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6" name="文本框 25"/>
          <p:cNvSpPr txBox="1"/>
          <p:nvPr/>
        </p:nvSpPr>
        <p:spPr>
          <a:xfrm>
            <a:off x="3548005" y="5015628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发现自己内心最重要最渴望的目标来给自己力量。</a:t>
            </a:r>
            <a:endParaRPr lang="zh-CN" altLang="en-US" sz="2000" dirty="0"/>
          </a:p>
        </p:txBody>
      </p:sp>
      <p:grpSp>
        <p:nvGrpSpPr>
          <p:cNvPr id="2" name="组合 1"/>
          <p:cNvGrpSpPr/>
          <p:nvPr/>
        </p:nvGrpSpPr>
        <p:grpSpPr>
          <a:xfrm>
            <a:off x="394149" y="5665031"/>
            <a:ext cx="8648522" cy="472561"/>
            <a:chOff x="394149" y="5665031"/>
            <a:chExt cx="8648522" cy="472561"/>
          </a:xfrm>
        </p:grpSpPr>
        <p:sp>
          <p:nvSpPr>
            <p:cNvPr id="24" name="文本框 23"/>
            <p:cNvSpPr txBox="1"/>
            <p:nvPr/>
          </p:nvSpPr>
          <p:spPr>
            <a:xfrm>
              <a:off x="394150" y="5665031"/>
              <a:ext cx="8648521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00"/>
                  </a:solidFill>
                </a:rPr>
                <a:t>其实，第一波疲惫感绝对不是真正的极限，只要有足够的动力就能挺过去。</a:t>
              </a:r>
              <a:endParaRPr lang="zh-CN" altLang="en-US" sz="2000" b="1" dirty="0">
                <a:solidFill>
                  <a:srgbClr val="FFFF00"/>
                </a:solidFill>
              </a:endParaRPr>
            </a:p>
          </p:txBody>
        </p:sp>
        <p:sp>
          <p:nvSpPr>
            <p:cNvPr id="28" name="矩形 28"/>
            <p:cNvSpPr/>
            <p:nvPr/>
          </p:nvSpPr>
          <p:spPr>
            <a:xfrm>
              <a:off x="394149" y="6079209"/>
              <a:ext cx="8648521" cy="58383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9" name="直接连接符 28"/>
          <p:cNvCxnSpPr/>
          <p:nvPr/>
        </p:nvCxnSpPr>
        <p:spPr>
          <a:xfrm>
            <a:off x="3718199" y="5015628"/>
            <a:ext cx="532447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7398610" y="460145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我想要的力量</a:t>
            </a:r>
            <a:endParaRPr lang="zh-CN" altLang="en-US" sz="2000" b="1" dirty="0"/>
          </a:p>
        </p:txBody>
      </p:sp>
      <p:grpSp>
        <p:nvGrpSpPr>
          <p:cNvPr id="10" name="组合 9"/>
          <p:cNvGrpSpPr/>
          <p:nvPr/>
        </p:nvGrpSpPr>
        <p:grpSpPr>
          <a:xfrm>
            <a:off x="-21842" y="1450262"/>
            <a:ext cx="9165842" cy="2199559"/>
            <a:chOff x="-21842" y="1450262"/>
            <a:chExt cx="9165842" cy="2199559"/>
          </a:xfrm>
        </p:grpSpPr>
        <p:sp>
          <p:nvSpPr>
            <p:cNvPr id="9" name="矩形 8"/>
            <p:cNvSpPr/>
            <p:nvPr/>
          </p:nvSpPr>
          <p:spPr>
            <a:xfrm>
              <a:off x="0" y="1450262"/>
              <a:ext cx="9144000" cy="215106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372929" y="167286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chemeClr val="bg1"/>
                  </a:solidFill>
                </a:rPr>
                <a:t>虚假疲惫</a:t>
              </a:r>
              <a:endParaRPr lang="zh-CN" alt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133398" y="1600863"/>
              <a:ext cx="281353" cy="425943"/>
            </a:xfrm>
            <a:custGeom>
              <a:avLst/>
              <a:gdLst>
                <a:gd name="connsiteX0" fmla="*/ 182880 w 337625"/>
                <a:gd name="connsiteY0" fmla="*/ 0 h 548640"/>
                <a:gd name="connsiteX1" fmla="*/ 239151 w 337625"/>
                <a:gd name="connsiteY1" fmla="*/ 14068 h 548640"/>
                <a:gd name="connsiteX2" fmla="*/ 154745 w 337625"/>
                <a:gd name="connsiteY2" fmla="*/ 295422 h 548640"/>
                <a:gd name="connsiteX3" fmla="*/ 337625 w 337625"/>
                <a:gd name="connsiteY3" fmla="*/ 393896 h 548640"/>
                <a:gd name="connsiteX4" fmla="*/ 211016 w 337625"/>
                <a:gd name="connsiteY4" fmla="*/ 548640 h 548640"/>
                <a:gd name="connsiteX5" fmla="*/ 0 w 337625"/>
                <a:gd name="connsiteY5" fmla="*/ 393896 h 548640"/>
                <a:gd name="connsiteX6" fmla="*/ 182880 w 337625"/>
                <a:gd name="connsiteY6" fmla="*/ 0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625" h="548640">
                  <a:moveTo>
                    <a:pt x="182880" y="0"/>
                  </a:moveTo>
                  <a:lnTo>
                    <a:pt x="239151" y="14068"/>
                  </a:lnTo>
                  <a:lnTo>
                    <a:pt x="154745" y="295422"/>
                  </a:lnTo>
                  <a:lnTo>
                    <a:pt x="337625" y="393896"/>
                  </a:lnTo>
                  <a:lnTo>
                    <a:pt x="211016" y="548640"/>
                  </a:lnTo>
                  <a:lnTo>
                    <a:pt x="0" y="393896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连接符 18"/>
            <p:cNvCxnSpPr/>
            <p:nvPr/>
          </p:nvCxnSpPr>
          <p:spPr>
            <a:xfrm flipV="1">
              <a:off x="791220" y="2271705"/>
              <a:ext cx="5853958" cy="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98" name="Picture 2" descr="http://distribute.quanjing.com/is098r9gz.jpg?seid=AxmWotHYowD6FgLZmdiYFdeYFhX8FhWZmdb8mJaXmY0Ylti1ide3oJi2oJq3Fdb80f705cef9b16ecf5eec47820b4c176ca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3" t="10646" r="32897" b="2216"/>
            <a:stretch/>
          </p:blipFill>
          <p:spPr bwMode="auto">
            <a:xfrm>
              <a:off x="7157602" y="1451184"/>
              <a:ext cx="1983545" cy="21266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任意多边形 22"/>
            <p:cNvSpPr/>
            <p:nvPr/>
          </p:nvSpPr>
          <p:spPr>
            <a:xfrm>
              <a:off x="936449" y="1600863"/>
              <a:ext cx="281353" cy="425943"/>
            </a:xfrm>
            <a:custGeom>
              <a:avLst/>
              <a:gdLst>
                <a:gd name="connsiteX0" fmla="*/ 182880 w 337625"/>
                <a:gd name="connsiteY0" fmla="*/ 0 h 548640"/>
                <a:gd name="connsiteX1" fmla="*/ 239151 w 337625"/>
                <a:gd name="connsiteY1" fmla="*/ 14068 h 548640"/>
                <a:gd name="connsiteX2" fmla="*/ 154745 w 337625"/>
                <a:gd name="connsiteY2" fmla="*/ 295422 h 548640"/>
                <a:gd name="connsiteX3" fmla="*/ 337625 w 337625"/>
                <a:gd name="connsiteY3" fmla="*/ 393896 h 548640"/>
                <a:gd name="connsiteX4" fmla="*/ 211016 w 337625"/>
                <a:gd name="connsiteY4" fmla="*/ 548640 h 548640"/>
                <a:gd name="connsiteX5" fmla="*/ 0 w 337625"/>
                <a:gd name="connsiteY5" fmla="*/ 393896 h 548640"/>
                <a:gd name="connsiteX6" fmla="*/ 182880 w 337625"/>
                <a:gd name="connsiteY6" fmla="*/ 0 h 54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625" h="548640">
                  <a:moveTo>
                    <a:pt x="182880" y="0"/>
                  </a:moveTo>
                  <a:lnTo>
                    <a:pt x="239151" y="14068"/>
                  </a:lnTo>
                  <a:lnTo>
                    <a:pt x="154745" y="295422"/>
                  </a:lnTo>
                  <a:lnTo>
                    <a:pt x="337625" y="393896"/>
                  </a:lnTo>
                  <a:lnTo>
                    <a:pt x="211016" y="548640"/>
                  </a:lnTo>
                  <a:lnTo>
                    <a:pt x="0" y="393896"/>
                  </a:lnTo>
                  <a:lnTo>
                    <a:pt x="18288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78796" y="2639681"/>
              <a:ext cx="6878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</a:rPr>
                <a:t>当我们感觉到疲惫，是大脑为了保护身体，而使我们产生疲惫感。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28"/>
            <p:cNvSpPr/>
            <p:nvPr/>
          </p:nvSpPr>
          <p:spPr>
            <a:xfrm>
              <a:off x="-21842" y="3591889"/>
              <a:ext cx="9165841" cy="57932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67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93367" y="2734138"/>
            <a:ext cx="4473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</a:rPr>
              <a:t>“乐观精神”的力量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40710" y="1744394"/>
            <a:ext cx="12105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7200" b="1" dirty="0" smtClean="0">
                <a:solidFill>
                  <a:schemeClr val="bg1"/>
                </a:solidFill>
              </a:rPr>
              <a:t>04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51298" y="1983545"/>
            <a:ext cx="368510" cy="12942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73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3" name="矩形 2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道德</a:t>
              </a:r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许可</a:t>
              </a: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5" name="矩形 4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4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976792" y="1508228"/>
            <a:ext cx="7626626" cy="2595718"/>
            <a:chOff x="976792" y="1508228"/>
            <a:chExt cx="7626626" cy="2595718"/>
          </a:xfrm>
        </p:grpSpPr>
        <p:sp>
          <p:nvSpPr>
            <p:cNvPr id="11" name="矩形 10"/>
            <p:cNvSpPr/>
            <p:nvPr/>
          </p:nvSpPr>
          <p:spPr>
            <a:xfrm>
              <a:off x="998805" y="1508228"/>
              <a:ext cx="7604613" cy="2595718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pic>
          <p:nvPicPr>
            <p:cNvPr id="7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组合 16"/>
            <p:cNvGrpSpPr/>
            <p:nvPr/>
          </p:nvGrpSpPr>
          <p:grpSpPr>
            <a:xfrm>
              <a:off x="6613008" y="1576970"/>
              <a:ext cx="1990410" cy="369332"/>
              <a:chOff x="1572133" y="5051006"/>
              <a:chExt cx="1990410" cy="369332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572133" y="5051006"/>
                <a:ext cx="1552026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572133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2418366" y="2157869"/>
              <a:ext cx="5493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坚持减肥</a:t>
              </a:r>
              <a:r>
                <a:rPr lang="zh-CN" altLang="en-US" b="1" dirty="0"/>
                <a:t>一段时间</a:t>
              </a:r>
              <a:r>
                <a:rPr lang="zh-CN" altLang="en-US" b="1" dirty="0" smtClean="0"/>
                <a:t>后觉得需要吃个冰淇淋奖励自己？</a:t>
              </a:r>
              <a:endParaRPr lang="zh-CN" altLang="en-US" b="1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447826" y="2689503"/>
              <a:ext cx="5493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认真学习一段时间后觉得需要玩一下游戏放松一下？</a:t>
              </a:r>
              <a:endParaRPr lang="zh-CN" altLang="en-US" b="1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447826" y="3222559"/>
              <a:ext cx="5391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计划的</a:t>
              </a:r>
              <a:r>
                <a:rPr lang="en-US" altLang="zh-CN" b="1" dirty="0" smtClean="0"/>
                <a:t>9</a:t>
              </a:r>
              <a:r>
                <a:rPr lang="zh-CN" altLang="en-US" b="1" dirty="0" smtClean="0"/>
                <a:t>件</a:t>
              </a:r>
              <a:r>
                <a:rPr lang="zh-CN" altLang="en-US" b="1" dirty="0"/>
                <a:t>事</a:t>
              </a:r>
              <a:r>
                <a:rPr lang="zh-CN" altLang="en-US" b="1" dirty="0" smtClean="0"/>
                <a:t>没有做，完成了一件感觉也没那么糟？</a:t>
              </a:r>
              <a:endParaRPr lang="zh-CN" altLang="en-US" b="1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447826" y="3422047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25" name="L 形 24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L 形 25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L 形 26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403507" y="4778615"/>
            <a:ext cx="6915799" cy="842252"/>
            <a:chOff x="1403507" y="4778615"/>
            <a:chExt cx="6915799" cy="842252"/>
          </a:xfrm>
        </p:grpSpPr>
        <p:sp>
          <p:nvSpPr>
            <p:cNvPr id="28" name="矩形 27"/>
            <p:cNvSpPr/>
            <p:nvPr/>
          </p:nvSpPr>
          <p:spPr>
            <a:xfrm>
              <a:off x="1430741" y="4778615"/>
              <a:ext cx="1723549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zh-CN" altLang="zh-CN" sz="2000" b="1" kern="1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道德</a:t>
              </a:r>
              <a:r>
                <a:rPr lang="zh-CN" altLang="zh-CN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许可</a:t>
              </a:r>
              <a:r>
                <a:rPr lang="zh-CN" altLang="en-US" sz="2000" b="1" kern="1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效应</a:t>
              </a:r>
              <a:endPara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403508" y="5192271"/>
              <a:ext cx="6885014" cy="369332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zh-CN" altLang="zh-CN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好的行为总是允许我们做一点坏事</a:t>
              </a: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，让</a:t>
              </a:r>
              <a:r>
                <a:rPr lang="zh-CN" altLang="zh-CN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我们觉得自己应该得到</a:t>
              </a:r>
              <a:r>
                <a:rPr lang="zh-CN" altLang="zh-CN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奖励</a:t>
              </a:r>
              <a:r>
                <a:rPr lang="zh-CN" altLang="en-US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矩形 28"/>
            <p:cNvSpPr/>
            <p:nvPr/>
          </p:nvSpPr>
          <p:spPr>
            <a:xfrm>
              <a:off x="1403507" y="5575148"/>
              <a:ext cx="6915799" cy="45719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97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圆角矩形标注 58"/>
          <p:cNvSpPr/>
          <p:nvPr/>
        </p:nvSpPr>
        <p:spPr>
          <a:xfrm>
            <a:off x="2870085" y="3473103"/>
            <a:ext cx="1851657" cy="1563912"/>
          </a:xfrm>
          <a:prstGeom prst="wedgeRoundRectCallout">
            <a:avLst>
              <a:gd name="adj1" fmla="val -20832"/>
              <a:gd name="adj2" fmla="val -72175"/>
              <a:gd name="adj3" fmla="val 16667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圆角矩形标注 59"/>
          <p:cNvSpPr/>
          <p:nvPr/>
        </p:nvSpPr>
        <p:spPr>
          <a:xfrm>
            <a:off x="4910278" y="3467455"/>
            <a:ext cx="1851657" cy="1569559"/>
          </a:xfrm>
          <a:prstGeom prst="wedgeRoundRectCallout">
            <a:avLst>
              <a:gd name="adj1" fmla="val -22351"/>
              <a:gd name="adj2" fmla="val -67709"/>
              <a:gd name="adj3" fmla="val 16667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圆角矩形标注 60"/>
          <p:cNvSpPr/>
          <p:nvPr/>
        </p:nvSpPr>
        <p:spPr>
          <a:xfrm>
            <a:off x="6984991" y="3466012"/>
            <a:ext cx="1851657" cy="1571002"/>
          </a:xfrm>
          <a:prstGeom prst="wedgeRoundRectCallout">
            <a:avLst>
              <a:gd name="adj1" fmla="val 18673"/>
              <a:gd name="adj2" fmla="val -70405"/>
              <a:gd name="adj3" fmla="val 16667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圆角矩形标注 56"/>
          <p:cNvSpPr/>
          <p:nvPr/>
        </p:nvSpPr>
        <p:spPr>
          <a:xfrm>
            <a:off x="878841" y="3520799"/>
            <a:ext cx="1851657" cy="1516216"/>
          </a:xfrm>
          <a:prstGeom prst="wedgeRoundRectCallout">
            <a:avLst>
              <a:gd name="adj1" fmla="val -19313"/>
              <a:gd name="adj2" fmla="val -71106"/>
              <a:gd name="adj3" fmla="val 16667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道德</a:t>
              </a:r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许可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4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5" name="矩形 34"/>
          <p:cNvSpPr/>
          <p:nvPr/>
        </p:nvSpPr>
        <p:spPr>
          <a:xfrm>
            <a:off x="1174262" y="1583172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没有罪恶感的失控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892761" y="1967407"/>
            <a:ext cx="7817252" cy="909607"/>
            <a:chOff x="892761" y="1967407"/>
            <a:chExt cx="7817252" cy="909607"/>
          </a:xfrm>
        </p:grpSpPr>
        <p:sp>
          <p:nvSpPr>
            <p:cNvPr id="8" name="下箭头 7"/>
            <p:cNvSpPr/>
            <p:nvPr/>
          </p:nvSpPr>
          <p:spPr>
            <a:xfrm rot="16200000">
              <a:off x="2477819" y="2477702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895284" y="2319106"/>
              <a:ext cx="1750419" cy="542503"/>
              <a:chOff x="1242522" y="2224451"/>
              <a:chExt cx="1769051" cy="506492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13" name="矩形 12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" name="矩形 13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好的行为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1" name="直接连接符 10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>
              <a:off x="2876289" y="2355117"/>
              <a:ext cx="1769051" cy="506492"/>
              <a:chOff x="1242522" y="3272029"/>
              <a:chExt cx="1769051" cy="506492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1242522" y="3272029"/>
                <a:ext cx="1754984" cy="506492"/>
                <a:chOff x="1242522" y="3272029"/>
                <a:chExt cx="1754984" cy="506492"/>
              </a:xfrm>
            </p:grpSpPr>
            <p:sp>
              <p:nvSpPr>
                <p:cNvPr id="19" name="矩形 18"/>
                <p:cNvSpPr/>
                <p:nvPr/>
              </p:nvSpPr>
              <p:spPr>
                <a:xfrm>
                  <a:off x="1256590" y="3272029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1242522" y="3325220"/>
                  <a:ext cx="1754983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自我感觉良好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7" name="直接连接符 16"/>
              <p:cNvCxnSpPr/>
              <p:nvPr/>
            </p:nvCxnSpPr>
            <p:spPr>
              <a:xfrm>
                <a:off x="1242522" y="332522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1256590" y="372533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/>
            <p:cNvGrpSpPr/>
            <p:nvPr/>
          </p:nvGrpSpPr>
          <p:grpSpPr>
            <a:xfrm>
              <a:off x="4861858" y="2355117"/>
              <a:ext cx="1787684" cy="506492"/>
              <a:chOff x="1209822" y="4319607"/>
              <a:chExt cx="1787684" cy="506492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1209822" y="4319607"/>
                <a:ext cx="1787684" cy="506492"/>
                <a:chOff x="1209822" y="4319607"/>
                <a:chExt cx="1787684" cy="506492"/>
              </a:xfrm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1256590" y="4319607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1209822" y="4370544"/>
                  <a:ext cx="1787683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“</a:t>
                  </a:r>
                  <a:r>
                    <a:rPr lang="zh-CN" altLang="en-US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目标</a:t>
                  </a:r>
                  <a:r>
                    <a:rPr lang="en-US" altLang="zh-CN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”</a:t>
                  </a:r>
                  <a:r>
                    <a:rPr lang="zh-CN" altLang="en-US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释放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3" name="直接连接符 22"/>
              <p:cNvCxnSpPr/>
              <p:nvPr/>
            </p:nvCxnSpPr>
            <p:spPr>
              <a:xfrm>
                <a:off x="1228454" y="4370544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242522" y="4770654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组合 26"/>
            <p:cNvGrpSpPr/>
            <p:nvPr/>
          </p:nvGrpSpPr>
          <p:grpSpPr>
            <a:xfrm>
              <a:off x="6926894" y="2352863"/>
              <a:ext cx="1783119" cy="506492"/>
              <a:chOff x="1228454" y="5367185"/>
              <a:chExt cx="1783119" cy="506492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1228454" y="5367185"/>
                <a:ext cx="1769052" cy="506492"/>
                <a:chOff x="1228454" y="5367185"/>
                <a:chExt cx="1769052" cy="506492"/>
              </a:xfrm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1256590" y="5367185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rgbClr val="FFFF00"/>
                    </a:solidFill>
                  </a:endParaRPr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1228454" y="5420376"/>
                  <a:ext cx="1769051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dirty="0" smtClean="0">
                      <a:solidFill>
                        <a:srgbClr val="FFFF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放纵自己</a:t>
                  </a:r>
                  <a:endParaRPr lang="zh-CN" altLang="en-US" sz="2000" b="1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29" name="直接连接符 28"/>
              <p:cNvCxnSpPr/>
              <p:nvPr/>
            </p:nvCxnSpPr>
            <p:spPr>
              <a:xfrm>
                <a:off x="1242522" y="5420376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1256590" y="5820486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下箭头 32"/>
            <p:cNvSpPr/>
            <p:nvPr/>
          </p:nvSpPr>
          <p:spPr>
            <a:xfrm rot="16200000">
              <a:off x="4459667" y="2477701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下箭头 33"/>
            <p:cNvSpPr/>
            <p:nvPr/>
          </p:nvSpPr>
          <p:spPr>
            <a:xfrm rot="16200000">
              <a:off x="6479573" y="2476594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892761" y="1967407"/>
              <a:ext cx="251801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/>
        </p:nvSpPr>
        <p:spPr>
          <a:xfrm>
            <a:off x="878841" y="1620429"/>
            <a:ext cx="295421" cy="29542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906815" y="3678742"/>
            <a:ext cx="1831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 smtClean="0"/>
              <a:t>虽然很想玩游戏但是</a:t>
            </a:r>
            <a:r>
              <a:rPr lang="zh-CN" altLang="en-US" dirty="0"/>
              <a:t>我</a:t>
            </a:r>
            <a:r>
              <a:rPr lang="zh-CN" altLang="en-US" dirty="0" smtClean="0"/>
              <a:t>还是克制自己学习了半个钟。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2985243" y="3583843"/>
            <a:ext cx="17364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这个半个钟没有白费，过得很充实。</a:t>
            </a:r>
            <a:r>
              <a:rPr lang="zh-CN" altLang="en-US" dirty="0"/>
              <a:t>我应该奖励一下自己的进步。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7" name="文本框 46"/>
          <p:cNvSpPr txBox="1"/>
          <p:nvPr/>
        </p:nvSpPr>
        <p:spPr>
          <a:xfrm>
            <a:off x="4928244" y="3622463"/>
            <a:ext cx="1908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隐藏的目标“玩游戏”被释放，</a:t>
            </a:r>
            <a:endParaRPr lang="en-US" altLang="zh-CN" dirty="0" smtClean="0"/>
          </a:p>
          <a:p>
            <a:pPr algn="just"/>
            <a:r>
              <a:rPr lang="zh-CN" altLang="en-US" dirty="0" smtClean="0"/>
              <a:t>让</a:t>
            </a:r>
            <a:r>
              <a:rPr lang="zh-CN" altLang="en-US" b="1" dirty="0" smtClean="0"/>
              <a:t>我想做的事</a:t>
            </a:r>
            <a:r>
              <a:rPr lang="zh-CN" altLang="en-US" dirty="0" smtClean="0"/>
              <a:t>变成</a:t>
            </a:r>
            <a:r>
              <a:rPr lang="zh-CN" altLang="en-US" b="1" dirty="0" smtClean="0"/>
              <a:t>必须做的事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54" name="文本框 53"/>
          <p:cNvSpPr txBox="1"/>
          <p:nvPr/>
        </p:nvSpPr>
        <p:spPr>
          <a:xfrm>
            <a:off x="7028013" y="3540708"/>
            <a:ext cx="19768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开始没有罪恶感地玩游戏，因为我已经学习了半个钟了，忘记了学习这个目标。</a:t>
            </a:r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174262" y="5351946"/>
            <a:ext cx="7092366" cy="1238460"/>
            <a:chOff x="1174262" y="5351946"/>
            <a:chExt cx="7092366" cy="1238460"/>
          </a:xfrm>
        </p:grpSpPr>
        <p:sp>
          <p:nvSpPr>
            <p:cNvPr id="63" name="矩形 62"/>
            <p:cNvSpPr/>
            <p:nvPr/>
          </p:nvSpPr>
          <p:spPr>
            <a:xfrm>
              <a:off x="1174262" y="5585900"/>
              <a:ext cx="6520766" cy="10045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1174262" y="5712009"/>
              <a:ext cx="617770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spcAft>
                  <a:spcPts val="0"/>
                </a:spcAft>
              </a:pPr>
              <a:r>
                <a:rPr lang="zh-CN" altLang="zh-CN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取得进步时，告诉自己，这是自己为了达到目标应该做的事情，理所当然要做的事情，并不能得到奖励。</a:t>
              </a: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0277" y="5351946"/>
              <a:ext cx="896351" cy="8963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536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8618" b="5287"/>
          <a:stretch/>
        </p:blipFill>
        <p:spPr>
          <a:xfrm>
            <a:off x="5283200" y="4525230"/>
            <a:ext cx="3860800" cy="2332771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341" y="2094254"/>
            <a:ext cx="6175717" cy="4407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关注对自己的承诺，而不是进步</a:t>
            </a:r>
            <a:endParaRPr lang="en-US" altLang="zh-CN" sz="2000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第一次</a:t>
            </a: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抵制了诱惑，取得进步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</a:t>
            </a: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第二次诱惑再次出现，不要告诉自己应该得到奖励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而是</a:t>
            </a: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回忆自己第一次为什么拒绝了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诱惑。</a:t>
            </a: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让我们明白，所谓的奖励看起来更像对目标的威胁，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屈服于诱惑的感觉并不好。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当我们发现自己在用曾经的进步给现在的放纵作辩护时，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停下来想一想，</a:t>
            </a:r>
            <a:endParaRPr lang="en-US" altLang="zh-CN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当初为什么能拒绝诱惑。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05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712152" y="595644"/>
            <a:ext cx="30700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取消许可，牢记理由</a:t>
            </a:r>
          </a:p>
        </p:txBody>
      </p:sp>
    </p:spTree>
    <p:extLst>
      <p:ext uri="{BB962C8B-B14F-4D97-AF65-F5344CB8AC3E}">
        <p14:creationId xmlns:p14="http://schemas.microsoft.com/office/powerpoint/2010/main" val="240914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“未来”乐观精神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4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矩形 10"/>
          <p:cNvSpPr/>
          <p:nvPr/>
        </p:nvSpPr>
        <p:spPr>
          <a:xfrm>
            <a:off x="998805" y="1508227"/>
            <a:ext cx="7604613" cy="2595719"/>
          </a:xfrm>
          <a:custGeom>
            <a:avLst/>
            <a:gdLst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0 w 4381649"/>
              <a:gd name="connsiteY3" fmla="*/ 2434052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19535 w 4401184"/>
              <a:gd name="connsiteY0" fmla="*/ 0 h 2434052"/>
              <a:gd name="connsiteX1" fmla="*/ 4401184 w 4401184"/>
              <a:gd name="connsiteY1" fmla="*/ 0 h 2434052"/>
              <a:gd name="connsiteX2" fmla="*/ 4401184 w 4401184"/>
              <a:gd name="connsiteY2" fmla="*/ 2434052 h 2434052"/>
              <a:gd name="connsiteX3" fmla="*/ 0 w 4401184"/>
              <a:gd name="connsiteY3" fmla="*/ 2433719 h 2434052"/>
              <a:gd name="connsiteX4" fmla="*/ 19535 w 4401184"/>
              <a:gd name="connsiteY4" fmla="*/ 0 h 2434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1184" h="2434052">
                <a:moveTo>
                  <a:pt x="19535" y="0"/>
                </a:moveTo>
                <a:cubicBezTo>
                  <a:pt x="2253808" y="84406"/>
                  <a:pt x="2940634" y="0"/>
                  <a:pt x="4401184" y="0"/>
                </a:cubicBezTo>
                <a:lnTo>
                  <a:pt x="4401184" y="2434052"/>
                </a:lnTo>
                <a:cubicBezTo>
                  <a:pt x="2950013" y="2429363"/>
                  <a:pt x="2281165" y="2382138"/>
                  <a:pt x="0" y="2433719"/>
                </a:cubicBezTo>
                <a:lnTo>
                  <a:pt x="19535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Picture 2" descr="http://distribute.quanjing.com/top-742968.jpg?seid=Dg9WltC0mJK2ohX0B3aWmJb8mtj8FhX8FdmWmhWYmdeZltiTmJuGmtq6ndy6mdD8mhW%3d06925cf5fe9264265a5f09c41f8207c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55" b="93818" l="9823" r="899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92" y="1576970"/>
            <a:ext cx="1683885" cy="252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组合 12"/>
          <p:cNvGrpSpPr/>
          <p:nvPr/>
        </p:nvGrpSpPr>
        <p:grpSpPr>
          <a:xfrm>
            <a:off x="6613008" y="1576970"/>
            <a:ext cx="1990410" cy="369332"/>
            <a:chOff x="1572133" y="5051006"/>
            <a:chExt cx="1990410" cy="369332"/>
          </a:xfrm>
        </p:grpSpPr>
        <p:sp>
          <p:nvSpPr>
            <p:cNvPr id="24" name="矩形 23"/>
            <p:cNvSpPr/>
            <p:nvPr/>
          </p:nvSpPr>
          <p:spPr>
            <a:xfrm>
              <a:off x="1572133" y="5051006"/>
              <a:ext cx="1552026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572133" y="5051006"/>
              <a:ext cx="19904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</a:rPr>
                <a:t>你中了几枪？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2459683" y="345616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……</a:t>
            </a:r>
            <a:endParaRPr lang="zh-CN" altLang="en-US" sz="2800" b="1" dirty="0"/>
          </a:p>
        </p:txBody>
      </p:sp>
      <p:grpSp>
        <p:nvGrpSpPr>
          <p:cNvPr id="42" name="组合 41"/>
          <p:cNvGrpSpPr/>
          <p:nvPr/>
        </p:nvGrpSpPr>
        <p:grpSpPr>
          <a:xfrm>
            <a:off x="2418366" y="2045438"/>
            <a:ext cx="5980268" cy="481763"/>
            <a:chOff x="2418366" y="2045438"/>
            <a:chExt cx="5980268" cy="481763"/>
          </a:xfrm>
        </p:grpSpPr>
        <p:sp>
          <p:nvSpPr>
            <p:cNvPr id="14" name="文本框 13"/>
            <p:cNvSpPr txBox="1"/>
            <p:nvPr/>
          </p:nvSpPr>
          <p:spPr>
            <a:xfrm>
              <a:off x="2418366" y="2157869"/>
              <a:ext cx="5327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听完李阳的演讲马上热血沸腾 冷静后又毫无动力？</a:t>
              </a:r>
              <a:endParaRPr lang="zh-CN" altLang="en-US" b="1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1" name="L 形 20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442866" y="2656996"/>
            <a:ext cx="5936078" cy="473706"/>
            <a:chOff x="2447826" y="2585129"/>
            <a:chExt cx="5936078" cy="473706"/>
          </a:xfrm>
        </p:grpSpPr>
        <p:sp>
          <p:nvSpPr>
            <p:cNvPr id="15" name="文本框 14"/>
            <p:cNvSpPr txBox="1"/>
            <p:nvPr/>
          </p:nvSpPr>
          <p:spPr>
            <a:xfrm>
              <a:off x="2447826" y="2689503"/>
              <a:ext cx="48013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列出自己所有要做的事情的清单后如释重负？</a:t>
              </a:r>
              <a:endParaRPr lang="zh-CN" altLang="en-US" b="1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2" name="L 形 21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079595" y="5210963"/>
            <a:ext cx="5638786" cy="981583"/>
            <a:chOff x="2079595" y="5210963"/>
            <a:chExt cx="5638786" cy="981583"/>
          </a:xfrm>
        </p:grpSpPr>
        <p:sp>
          <p:nvSpPr>
            <p:cNvPr id="8" name="矩形 7"/>
            <p:cNvSpPr/>
            <p:nvPr/>
          </p:nvSpPr>
          <p:spPr>
            <a:xfrm>
              <a:off x="2292517" y="5484660"/>
              <a:ext cx="5425864" cy="70788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</a:t>
              </a:r>
              <a:r>
                <a:rPr lang="zh-CN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会</a:t>
              </a:r>
              <a:r>
                <a:rPr lang="zh-CN" altLang="zh-CN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对能完成的目标的可能性感到兴奋</a:t>
              </a:r>
              <a:r>
                <a:rPr lang="zh-CN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endParaRPr lang="en-US" altLang="zh-CN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just">
                <a:spcAft>
                  <a:spcPts val="0"/>
                </a:spcAft>
              </a:pPr>
              <a:r>
                <a:rPr lang="en-US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错</a:t>
              </a:r>
              <a:r>
                <a:rPr lang="zh-CN" altLang="zh-CN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把可能性当成真正完成了</a:t>
              </a:r>
              <a:r>
                <a:rPr lang="zh-CN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目标</a:t>
              </a:r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zh-CN" sz="2000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079595" y="5210963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准黑简体" panose="02000000000000000000" pitchFamily="2" charset="-122"/>
                  <a:ea typeface="方正正准黑简体" panose="02000000000000000000" pitchFamily="2" charset="-122"/>
                </a:rPr>
                <a:t>大脑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418366" y="3212631"/>
            <a:ext cx="5963162" cy="471579"/>
            <a:chOff x="2391282" y="3097625"/>
            <a:chExt cx="5963162" cy="471579"/>
          </a:xfrm>
        </p:grpSpPr>
        <p:sp>
          <p:nvSpPr>
            <p:cNvPr id="34" name="文本框 33"/>
            <p:cNvSpPr txBox="1"/>
            <p:nvPr/>
          </p:nvSpPr>
          <p:spPr>
            <a:xfrm>
              <a:off x="2391282" y="3199872"/>
              <a:ext cx="5493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有计划学英语，虽然没开始但是感觉英语比以前好？</a:t>
              </a:r>
              <a:endParaRPr lang="zh-CN" altLang="en-US" b="1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7855634" y="3272932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36" name="L 形 35"/>
            <p:cNvSpPr/>
            <p:nvPr/>
          </p:nvSpPr>
          <p:spPr>
            <a:xfrm rot="19124509">
              <a:off x="7817904" y="3097625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361775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“未来”乐观精神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4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矩形 10"/>
          <p:cNvSpPr/>
          <p:nvPr/>
        </p:nvSpPr>
        <p:spPr>
          <a:xfrm>
            <a:off x="998805" y="1508227"/>
            <a:ext cx="7604613" cy="2595719"/>
          </a:xfrm>
          <a:custGeom>
            <a:avLst/>
            <a:gdLst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0 w 4381649"/>
              <a:gd name="connsiteY3" fmla="*/ 2434052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0 w 4381649"/>
              <a:gd name="connsiteY0" fmla="*/ 0 h 2434052"/>
              <a:gd name="connsiteX1" fmla="*/ 4381649 w 4381649"/>
              <a:gd name="connsiteY1" fmla="*/ 0 h 2434052"/>
              <a:gd name="connsiteX2" fmla="*/ 4381649 w 4381649"/>
              <a:gd name="connsiteY2" fmla="*/ 2434052 h 2434052"/>
              <a:gd name="connsiteX3" fmla="*/ 28136 w 4381649"/>
              <a:gd name="connsiteY3" fmla="*/ 2419984 h 2434052"/>
              <a:gd name="connsiteX4" fmla="*/ 0 w 4381649"/>
              <a:gd name="connsiteY4" fmla="*/ 0 h 2434052"/>
              <a:gd name="connsiteX0" fmla="*/ 19535 w 4401184"/>
              <a:gd name="connsiteY0" fmla="*/ 0 h 2434052"/>
              <a:gd name="connsiteX1" fmla="*/ 4401184 w 4401184"/>
              <a:gd name="connsiteY1" fmla="*/ 0 h 2434052"/>
              <a:gd name="connsiteX2" fmla="*/ 4401184 w 4401184"/>
              <a:gd name="connsiteY2" fmla="*/ 2434052 h 2434052"/>
              <a:gd name="connsiteX3" fmla="*/ 0 w 4401184"/>
              <a:gd name="connsiteY3" fmla="*/ 2433719 h 2434052"/>
              <a:gd name="connsiteX4" fmla="*/ 19535 w 4401184"/>
              <a:gd name="connsiteY4" fmla="*/ 0 h 2434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1184" h="2434052">
                <a:moveTo>
                  <a:pt x="19535" y="0"/>
                </a:moveTo>
                <a:cubicBezTo>
                  <a:pt x="2253808" y="84406"/>
                  <a:pt x="2940634" y="0"/>
                  <a:pt x="4401184" y="0"/>
                </a:cubicBezTo>
                <a:lnTo>
                  <a:pt x="4401184" y="2434052"/>
                </a:lnTo>
                <a:cubicBezTo>
                  <a:pt x="2950013" y="2429363"/>
                  <a:pt x="2281165" y="2382138"/>
                  <a:pt x="0" y="2433719"/>
                </a:cubicBezTo>
                <a:lnTo>
                  <a:pt x="19535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Picture 2" descr="http://distribute.quanjing.com/top-742968.jpg?seid=Dg9WltC0mJK2ohX0B3aWmJb8mtj8FhX8FdmWmhWYmdeZltiTmJuGmtq6ndy6mdD8mhW%3d06925cf5fe9264265a5f09c41f8207c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55" b="93818" l="9823" r="899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92" y="1576970"/>
            <a:ext cx="1683885" cy="252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组合 12"/>
          <p:cNvGrpSpPr/>
          <p:nvPr/>
        </p:nvGrpSpPr>
        <p:grpSpPr>
          <a:xfrm>
            <a:off x="6613008" y="1576970"/>
            <a:ext cx="1990410" cy="369332"/>
            <a:chOff x="1572133" y="5051006"/>
            <a:chExt cx="1990410" cy="369332"/>
          </a:xfrm>
        </p:grpSpPr>
        <p:sp>
          <p:nvSpPr>
            <p:cNvPr id="24" name="矩形 23"/>
            <p:cNvSpPr/>
            <p:nvPr/>
          </p:nvSpPr>
          <p:spPr>
            <a:xfrm>
              <a:off x="1572133" y="5051006"/>
              <a:ext cx="1552026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572133" y="5051006"/>
              <a:ext cx="19904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</a:rPr>
                <a:t>你中了几枪？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2459683" y="345616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……</a:t>
            </a:r>
            <a:endParaRPr lang="zh-CN" altLang="en-US" sz="2800" b="1" dirty="0"/>
          </a:p>
        </p:txBody>
      </p:sp>
      <p:grpSp>
        <p:nvGrpSpPr>
          <p:cNvPr id="42" name="组合 41"/>
          <p:cNvGrpSpPr/>
          <p:nvPr/>
        </p:nvGrpSpPr>
        <p:grpSpPr>
          <a:xfrm>
            <a:off x="2418366" y="2045438"/>
            <a:ext cx="5980268" cy="481763"/>
            <a:chOff x="2418366" y="2045438"/>
            <a:chExt cx="5980268" cy="481763"/>
          </a:xfrm>
        </p:grpSpPr>
        <p:sp>
          <p:nvSpPr>
            <p:cNvPr id="14" name="文本框 13"/>
            <p:cNvSpPr txBox="1"/>
            <p:nvPr/>
          </p:nvSpPr>
          <p:spPr>
            <a:xfrm>
              <a:off x="2418366" y="2157869"/>
              <a:ext cx="3416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最后抽一根烟，明天开始戒烟</a:t>
              </a:r>
              <a:r>
                <a:rPr lang="zh-CN" altLang="en-US" b="1" dirty="0"/>
                <a:t>！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1" name="L 形 20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442866" y="2656996"/>
            <a:ext cx="5936078" cy="473706"/>
            <a:chOff x="2447826" y="2585129"/>
            <a:chExt cx="5936078" cy="473706"/>
          </a:xfrm>
        </p:grpSpPr>
        <p:sp>
          <p:nvSpPr>
            <p:cNvPr id="15" name="文本框 14"/>
            <p:cNvSpPr txBox="1"/>
            <p:nvPr/>
          </p:nvSpPr>
          <p:spPr>
            <a:xfrm>
              <a:off x="2447826" y="2689503"/>
              <a:ext cx="3647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今天先不去锻炼，明天保证会去</a:t>
              </a:r>
              <a:r>
                <a:rPr lang="zh-CN" altLang="en-US" b="1" dirty="0"/>
                <a:t>！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2" name="L 形 21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079595" y="5210963"/>
            <a:ext cx="5638786" cy="1289360"/>
            <a:chOff x="2079595" y="5210963"/>
            <a:chExt cx="5638786" cy="1289360"/>
          </a:xfrm>
        </p:grpSpPr>
        <p:sp>
          <p:nvSpPr>
            <p:cNvPr id="8" name="矩形 7"/>
            <p:cNvSpPr/>
            <p:nvPr/>
          </p:nvSpPr>
          <p:spPr>
            <a:xfrm>
              <a:off x="2292517" y="5484660"/>
              <a:ext cx="5425864" cy="10156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altLang="zh-CN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</a:t>
              </a:r>
              <a:r>
                <a:rPr lang="zh-CN" altLang="en-US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总</a:t>
              </a:r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觉得未来我们会有更多的空闲，未来我们拥有更好的自控能力。想到未来可以弥补过错，今天就更加放纵自己。</a:t>
              </a:r>
              <a:endParaRPr lang="zh-CN" altLang="zh-CN" sz="2000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079595" y="5210963"/>
              <a:ext cx="111120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准黑简体" panose="02000000000000000000" pitchFamily="2" charset="-122"/>
                  <a:ea typeface="方正正准黑简体" panose="02000000000000000000" pitchFamily="2" charset="-122"/>
                </a:rPr>
                <a:t>人们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418366" y="3212631"/>
            <a:ext cx="5963162" cy="471579"/>
            <a:chOff x="2391282" y="3097625"/>
            <a:chExt cx="5963162" cy="471579"/>
          </a:xfrm>
        </p:grpSpPr>
        <p:sp>
          <p:nvSpPr>
            <p:cNvPr id="34" name="文本框 33"/>
            <p:cNvSpPr txBox="1"/>
            <p:nvPr/>
          </p:nvSpPr>
          <p:spPr>
            <a:xfrm>
              <a:off x="2391282" y="3199872"/>
              <a:ext cx="3647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颓废完这几天，开学后好好学习！</a:t>
              </a:r>
              <a:endParaRPr lang="zh-CN" altLang="en-US" b="1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7855634" y="3272932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36" name="L 形 35"/>
            <p:cNvSpPr/>
            <p:nvPr/>
          </p:nvSpPr>
          <p:spPr>
            <a:xfrm rot="19124509">
              <a:off x="7817904" y="3097625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39040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5400000">
            <a:off x="865163" y="-865162"/>
            <a:ext cx="1955411" cy="3685738"/>
          </a:xfrm>
          <a:prstGeom prst="triangle">
            <a:avLst>
              <a:gd name="adj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25082" y="168812"/>
            <a:ext cx="1055077" cy="106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4178" y="2024817"/>
            <a:ext cx="6415259" cy="464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>
                <a:latin typeface="+mn-ea"/>
                <a:cs typeface="Times New Roman" panose="02020603050405020304" pitchFamily="18" charset="0"/>
              </a:rPr>
              <a:t>试着减少行为的变化性，而不是减少那种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行为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把</a:t>
            </a: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今天作的每个决定都看成是对今后每天的承诺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每天保持同样上微博的时间，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那么上微博的总体时间就会减少。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这种方法打破了明天会有所改变的心理。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戒烟的时候想吸烟，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不是</a:t>
            </a:r>
            <a:r>
              <a:rPr lang="zh-CN" altLang="en-US" kern="100" dirty="0">
                <a:latin typeface="+mn-ea"/>
                <a:cs typeface="Times New Roman" panose="02020603050405020304" pitchFamily="18" charset="0"/>
              </a:rPr>
              <a:t>告诉自己明天开始不吸烟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很</a:t>
            </a:r>
            <a:r>
              <a:rPr lang="zh-CN" altLang="en-US" kern="100" dirty="0">
                <a:latin typeface="+mn-ea"/>
                <a:cs typeface="Times New Roman" panose="02020603050405020304" pitchFamily="18" charset="0"/>
              </a:rPr>
              <a:t>容易因为”最后吸一根“的理由放纵自己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要</a:t>
            </a:r>
            <a:r>
              <a:rPr lang="zh-CN" altLang="en-US" kern="100" dirty="0">
                <a:latin typeface="+mn-ea"/>
                <a:cs typeface="Times New Roman" panose="02020603050405020304" pitchFamily="18" charset="0"/>
              </a:rPr>
              <a:t>问自己，是不是今后每天都要继续吸烟？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00674" y="223036"/>
            <a:ext cx="909147" cy="95410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自控秘籍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7796050" y="337625"/>
            <a:ext cx="588294" cy="1716258"/>
          </a:xfrm>
          <a:custGeom>
            <a:avLst/>
            <a:gdLst>
              <a:gd name="connsiteX0" fmla="*/ 5746 w 588294"/>
              <a:gd name="connsiteY0" fmla="*/ 0 h 1716258"/>
              <a:gd name="connsiteX1" fmla="*/ 588294 w 588294"/>
              <a:gd name="connsiteY1" fmla="*/ 0 h 1716258"/>
              <a:gd name="connsiteX2" fmla="*/ 579999 w 588294"/>
              <a:gd name="connsiteY2" fmla="*/ 1716258 h 1716258"/>
              <a:gd name="connsiteX3" fmla="*/ 548753 w 588294"/>
              <a:gd name="connsiteY3" fmla="*/ 1716258 h 1716258"/>
              <a:gd name="connsiteX4" fmla="*/ 0 w 588294"/>
              <a:gd name="connsiteY4" fmla="*/ 1188885 h 1716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294" h="1716258">
                <a:moveTo>
                  <a:pt x="5746" y="0"/>
                </a:moveTo>
                <a:lnTo>
                  <a:pt x="588294" y="0"/>
                </a:lnTo>
                <a:lnTo>
                  <a:pt x="579999" y="1716258"/>
                </a:lnTo>
                <a:lnTo>
                  <a:pt x="548753" y="1716258"/>
                </a:lnTo>
                <a:lnTo>
                  <a:pt x="0" y="118888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/>
          <p:cNvSpPr/>
          <p:nvPr/>
        </p:nvSpPr>
        <p:spPr>
          <a:xfrm>
            <a:off x="7680961" y="323555"/>
            <a:ext cx="126608" cy="196949"/>
          </a:xfrm>
          <a:prstGeom prst="triangle">
            <a:avLst>
              <a:gd name="adj" fmla="val 10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826148" y="557405"/>
            <a:ext cx="5854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</a:rPr>
              <a:t>06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712152" y="595644"/>
            <a:ext cx="30700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明天和今天毫无区别</a:t>
            </a:r>
          </a:p>
        </p:txBody>
      </p:sp>
      <p:pic>
        <p:nvPicPr>
          <p:cNvPr id="8196" name="Picture 4" descr="http://distribute.quanjing.com/pnsexp160910.jpg?seid=Cg5ZzxHWmtyWoteWFhbUCZaWmxWXmNX8FhX8mZaWFdiWmtmTmY0Xide2oJi4oJu5Fdb8462974ef669a6c9898cf37e67501fd9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69"/>
          <a:stretch/>
        </p:blipFill>
        <p:spPr bwMode="auto">
          <a:xfrm>
            <a:off x="6232525" y="3381689"/>
            <a:ext cx="2911475" cy="3247711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00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许可陷阱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4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976792" y="1508228"/>
            <a:ext cx="7626626" cy="2595718"/>
            <a:chOff x="976792" y="1508228"/>
            <a:chExt cx="7626626" cy="2595718"/>
          </a:xfrm>
        </p:grpSpPr>
        <p:sp>
          <p:nvSpPr>
            <p:cNvPr id="14" name="矩形 10"/>
            <p:cNvSpPr/>
            <p:nvPr/>
          </p:nvSpPr>
          <p:spPr>
            <a:xfrm>
              <a:off x="998805" y="1508228"/>
              <a:ext cx="7604613" cy="2595718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5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6" name="组合 15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2418366" y="2157869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趁打折买几件衣服“省钱”，没想到花了更多钱？</a:t>
              </a:r>
              <a:endParaRPr lang="zh-CN" altLang="en-US" b="1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447826" y="2689503"/>
              <a:ext cx="41088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工作累了以“劳逸结合”为理由休息？</a:t>
              </a:r>
              <a:endParaRPr lang="zh-CN" altLang="en-US" b="1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447826" y="3222559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如果偷懒后处罚自己，偷懒的罪恶感就没那么重？</a:t>
              </a:r>
              <a:endParaRPr lang="zh-CN" altLang="en-US" b="1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447826" y="3422047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24" name="L 形 23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L 形 24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L 形 25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158628" y="4548460"/>
            <a:ext cx="7006406" cy="687171"/>
            <a:chOff x="1158628" y="4548460"/>
            <a:chExt cx="7006406" cy="687171"/>
          </a:xfrm>
        </p:grpSpPr>
        <p:sp>
          <p:nvSpPr>
            <p:cNvPr id="29" name="矩形 28"/>
            <p:cNvSpPr/>
            <p:nvPr/>
          </p:nvSpPr>
          <p:spPr>
            <a:xfrm>
              <a:off x="1863214" y="4838012"/>
              <a:ext cx="6301820" cy="3976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r">
                <a:spcAft>
                  <a:spcPts val="0"/>
                </a:spcAft>
              </a:pPr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放纵被</a:t>
              </a:r>
              <a:r>
                <a:rPr lang="zh-CN" altLang="en-US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冠于</a:t>
              </a:r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某种光环，人们就会放弃抵抗。</a:t>
              </a:r>
              <a:endPara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58628" y="4548460"/>
              <a:ext cx="203773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准黑简体" panose="02000000000000000000" pitchFamily="2" charset="-122"/>
                  <a:ea typeface="方正正准黑简体" panose="02000000000000000000" pitchFamily="2" charset="-122"/>
                </a:rPr>
                <a:t>光环效应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58628" y="5484343"/>
            <a:ext cx="7006406" cy="751117"/>
            <a:chOff x="1158628" y="5484343"/>
            <a:chExt cx="7006406" cy="751117"/>
          </a:xfrm>
        </p:grpSpPr>
        <p:sp>
          <p:nvSpPr>
            <p:cNvPr id="32" name="矩形 31"/>
            <p:cNvSpPr/>
            <p:nvPr/>
          </p:nvSpPr>
          <p:spPr>
            <a:xfrm>
              <a:off x="1863214" y="5835350"/>
              <a:ext cx="6301820" cy="4001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如果有处罚，放纵的罪恶感将减轻。</a:t>
              </a:r>
              <a:endParaRPr lang="zh-CN" altLang="zh-CN" sz="2000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158628" y="5484343"/>
              <a:ext cx="203773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准黑简体" panose="02000000000000000000" pitchFamily="2" charset="-122"/>
                  <a:ea typeface="方正正准黑简体" panose="02000000000000000000" pitchFamily="2" charset="-122"/>
                </a:rPr>
                <a:t>处罚许可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536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193367" y="2734138"/>
            <a:ext cx="4473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</a:rPr>
              <a:t>奖励与渴望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40710" y="1744394"/>
            <a:ext cx="12105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7200" b="1" dirty="0" smtClean="0">
                <a:solidFill>
                  <a:schemeClr val="bg1"/>
                </a:solidFill>
              </a:rPr>
              <a:t>05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751298" y="1983545"/>
            <a:ext cx="368510" cy="12942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0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383202" y="2734138"/>
            <a:ext cx="32833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zh-C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什么</a:t>
            </a:r>
            <a:r>
              <a:rPr lang="zh-CN" altLang="zh-CN" sz="36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是</a:t>
            </a:r>
            <a:r>
              <a:rPr lang="zh-CN" altLang="zh-C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意志力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40710" y="1744394"/>
            <a:ext cx="12105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7200" b="1" dirty="0" smtClean="0">
                <a:solidFill>
                  <a:schemeClr val="bg1"/>
                </a:solidFill>
              </a:rPr>
              <a:t>01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751298" y="1983545"/>
            <a:ext cx="368510" cy="12942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96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8912" y="5579075"/>
            <a:ext cx="5987133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多巴胺产生渴望的同时也会刺激压力荷尔蒙释放。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lvl="0"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渴望也会</a:t>
            </a:r>
            <a:r>
              <a:rPr lang="zh-CN" altLang="zh-CN" b="1" kern="100" dirty="0" smtClean="0">
                <a:latin typeface="+mn-ea"/>
                <a:cs typeface="Times New Roman" panose="02020603050405020304" pitchFamily="18" charset="0"/>
              </a:rPr>
              <a:t>产生</a:t>
            </a:r>
            <a:r>
              <a:rPr lang="zh-CN" altLang="zh-CN" b="1" kern="100" dirty="0">
                <a:latin typeface="+mn-ea"/>
                <a:cs typeface="Times New Roman" panose="02020603050405020304" pitchFamily="18" charset="0"/>
              </a:rPr>
              <a:t>压力</a:t>
            </a:r>
            <a:r>
              <a:rPr lang="zh-CN" altLang="zh-CN" b="1" kern="100" dirty="0" smtClean="0">
                <a:latin typeface="+mn-ea"/>
                <a:cs typeface="Times New Roman" panose="02020603050405020304" pitchFamily="18" charset="0"/>
              </a:rPr>
              <a:t>、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让我们</a:t>
            </a:r>
            <a:r>
              <a:rPr lang="zh-CN" altLang="zh-CN" b="1" kern="100" dirty="0" smtClean="0">
                <a:latin typeface="+mn-ea"/>
                <a:cs typeface="Times New Roman" panose="02020603050405020304" pitchFamily="18" charset="0"/>
              </a:rPr>
              <a:t>期待</a:t>
            </a:r>
            <a:r>
              <a:rPr lang="zh-CN" altLang="zh-CN" b="1" kern="100" dirty="0">
                <a:latin typeface="+mn-ea"/>
                <a:cs typeface="Times New Roman" panose="02020603050405020304" pitchFamily="18" charset="0"/>
              </a:rPr>
              <a:t>目标的同时感到焦虑</a:t>
            </a:r>
            <a:endParaRPr lang="zh-CN" altLang="zh-CN" b="1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1080956"/>
            <a:chOff x="2292517" y="383318"/>
            <a:chExt cx="6026789" cy="1080956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奖励</a:t>
              </a:r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系统</a:t>
              </a: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5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895441" y="2200627"/>
            <a:ext cx="2037961" cy="2493200"/>
            <a:chOff x="895441" y="2200627"/>
            <a:chExt cx="2037961" cy="2493200"/>
          </a:xfrm>
        </p:grpSpPr>
        <p:sp>
          <p:nvSpPr>
            <p:cNvPr id="9" name="下箭头 8"/>
            <p:cNvSpPr/>
            <p:nvPr/>
          </p:nvSpPr>
          <p:spPr>
            <a:xfrm rot="16200000">
              <a:off x="2534090" y="2326686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951555" y="2200627"/>
              <a:ext cx="1750419" cy="509966"/>
              <a:chOff x="1242522" y="2224451"/>
              <a:chExt cx="1769051" cy="506492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kern="100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发现奖励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2" name="直接连接符 11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6" name="Picture 2" descr="盘子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770" b="14585"/>
            <a:stretch/>
          </p:blipFill>
          <p:spPr bwMode="auto">
            <a:xfrm>
              <a:off x="895441" y="2825073"/>
              <a:ext cx="1763488" cy="1868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组合 40"/>
          <p:cNvGrpSpPr/>
          <p:nvPr/>
        </p:nvGrpSpPr>
        <p:grpSpPr>
          <a:xfrm>
            <a:off x="2932560" y="2201846"/>
            <a:ext cx="1982690" cy="2491982"/>
            <a:chOff x="2932560" y="2201846"/>
            <a:chExt cx="1982690" cy="2491982"/>
          </a:xfrm>
        </p:grpSpPr>
        <p:sp>
          <p:nvSpPr>
            <p:cNvPr id="45" name="矩形 44"/>
            <p:cNvSpPr/>
            <p:nvPr/>
          </p:nvSpPr>
          <p:spPr>
            <a:xfrm>
              <a:off x="2988580" y="2825074"/>
              <a:ext cx="1713031" cy="18687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2932560" y="2204101"/>
              <a:ext cx="1769051" cy="506492"/>
              <a:chOff x="1242522" y="3272029"/>
              <a:chExt cx="1769051" cy="506492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242522" y="3272029"/>
                <a:ext cx="1754984" cy="506492"/>
                <a:chOff x="1242522" y="3272029"/>
                <a:chExt cx="1754984" cy="506492"/>
              </a:xfrm>
            </p:grpSpPr>
            <p:sp>
              <p:nvSpPr>
                <p:cNvPr id="20" name="矩形 19"/>
                <p:cNvSpPr/>
                <p:nvPr/>
              </p:nvSpPr>
              <p:spPr>
                <a:xfrm>
                  <a:off x="1256590" y="3272029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1242522" y="3325220"/>
                  <a:ext cx="1754983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产生渴望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18" name="直接连接符 17"/>
              <p:cNvCxnSpPr/>
              <p:nvPr/>
            </p:nvCxnSpPr>
            <p:spPr>
              <a:xfrm>
                <a:off x="1242522" y="332522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1256590" y="372533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下箭头 33"/>
            <p:cNvSpPr/>
            <p:nvPr/>
          </p:nvSpPr>
          <p:spPr>
            <a:xfrm rot="16200000">
              <a:off x="4515938" y="2326685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074857" y="3148598"/>
              <a:ext cx="145424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FFFF00"/>
                  </a:solidFill>
                </a:rPr>
                <a:t>分泌</a:t>
              </a:r>
              <a:r>
                <a:rPr lang="zh-CN" altLang="en-US" sz="2000" b="1" dirty="0" smtClean="0">
                  <a:solidFill>
                    <a:srgbClr val="FFFF00"/>
                  </a:solidFill>
                </a:rPr>
                <a:t>多巴胺，产生渴望，我想要吃蛋糕。</a:t>
              </a:r>
              <a:endParaRPr lang="zh-CN" altLang="en-US" sz="20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18129" y="2200739"/>
            <a:ext cx="2017027" cy="2501593"/>
            <a:chOff x="4918129" y="2200739"/>
            <a:chExt cx="2017027" cy="2501593"/>
          </a:xfrm>
        </p:grpSpPr>
        <p:sp>
          <p:nvSpPr>
            <p:cNvPr id="35" name="下箭头 34"/>
            <p:cNvSpPr/>
            <p:nvPr/>
          </p:nvSpPr>
          <p:spPr>
            <a:xfrm rot="16200000">
              <a:off x="6535844" y="2325578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4918129" y="2204101"/>
              <a:ext cx="1787684" cy="2498231"/>
              <a:chOff x="4918129" y="2204101"/>
              <a:chExt cx="1787684" cy="2498231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4983601" y="2833578"/>
                <a:ext cx="1713031" cy="186875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4918129" y="2204101"/>
                <a:ext cx="1787684" cy="506492"/>
                <a:chOff x="1209822" y="4319607"/>
                <a:chExt cx="1787684" cy="506492"/>
              </a:xfrm>
            </p:grpSpPr>
            <p:grpSp>
              <p:nvGrpSpPr>
                <p:cNvPr id="23" name="组合 22"/>
                <p:cNvGrpSpPr/>
                <p:nvPr/>
              </p:nvGrpSpPr>
              <p:grpSpPr>
                <a:xfrm>
                  <a:off x="1209822" y="4319607"/>
                  <a:ext cx="1787684" cy="506492"/>
                  <a:chOff x="1209822" y="4319607"/>
                  <a:chExt cx="1787684" cy="506492"/>
                </a:xfrm>
              </p:grpSpPr>
              <p:sp>
                <p:nvSpPr>
                  <p:cNvPr id="26" name="矩形 25"/>
                  <p:cNvSpPr/>
                  <p:nvPr/>
                </p:nvSpPr>
                <p:spPr>
                  <a:xfrm>
                    <a:off x="1256590" y="4319607"/>
                    <a:ext cx="1740916" cy="506492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b="1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7" name="矩形 26"/>
                  <p:cNvSpPr/>
                  <p:nvPr/>
                </p:nvSpPr>
                <p:spPr>
                  <a:xfrm>
                    <a:off x="1209822" y="4370544"/>
                    <a:ext cx="1787683" cy="400110"/>
                  </a:xfrm>
                  <a:prstGeom prst="rect">
                    <a:avLst/>
                  </a:prstGeom>
                  <a:ln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CN" altLang="en-US" sz="2000" b="1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快乐的承诺</a:t>
                    </a:r>
                    <a:endParaRPr lang="zh-CN" altLang="en-US" sz="2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  <p:cxnSp>
              <p:nvCxnSpPr>
                <p:cNvPr id="24" name="直接连接符 23"/>
                <p:cNvCxnSpPr/>
                <p:nvPr/>
              </p:nvCxnSpPr>
              <p:spPr>
                <a:xfrm>
                  <a:off x="1228454" y="4370544"/>
                  <a:ext cx="1754983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/>
                <p:nvPr/>
              </p:nvCxnSpPr>
              <p:spPr>
                <a:xfrm>
                  <a:off x="1242522" y="4770654"/>
                  <a:ext cx="1754983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文本框 42"/>
              <p:cNvSpPr txBox="1"/>
              <p:nvPr/>
            </p:nvSpPr>
            <p:spPr>
              <a:xfrm>
                <a:off x="5162844" y="3148117"/>
                <a:ext cx="1497839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 smtClean="0">
                    <a:solidFill>
                      <a:srgbClr val="FFFF00"/>
                    </a:solidFill>
                  </a:rPr>
                  <a:t>吃蛋糕这件事情会让我快乐满足。</a:t>
                </a:r>
                <a:endParaRPr lang="zh-CN" altLang="en-US" sz="2000" b="1" dirty="0">
                  <a:solidFill>
                    <a:srgbClr val="FFFF00"/>
                  </a:solidFill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6983165" y="2200627"/>
            <a:ext cx="1783119" cy="2515726"/>
            <a:chOff x="6983165" y="2200627"/>
            <a:chExt cx="1783119" cy="2515726"/>
          </a:xfrm>
        </p:grpSpPr>
        <p:sp>
          <p:nvSpPr>
            <p:cNvPr id="50" name="矩形 49"/>
            <p:cNvSpPr/>
            <p:nvPr/>
          </p:nvSpPr>
          <p:spPr>
            <a:xfrm>
              <a:off x="7011174" y="2847599"/>
              <a:ext cx="1713031" cy="18687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6983165" y="2200627"/>
              <a:ext cx="1783119" cy="507712"/>
              <a:chOff x="1228454" y="5367185"/>
              <a:chExt cx="1783119" cy="506492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1228454" y="5367185"/>
                <a:ext cx="1769052" cy="506492"/>
                <a:chOff x="1228454" y="5367185"/>
                <a:chExt cx="1769052" cy="506492"/>
              </a:xfrm>
            </p:grpSpPr>
            <p:sp>
              <p:nvSpPr>
                <p:cNvPr id="32" name="矩形 31"/>
                <p:cNvSpPr/>
                <p:nvPr/>
              </p:nvSpPr>
              <p:spPr>
                <a:xfrm>
                  <a:off x="1256590" y="5367185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rgbClr val="FFFF00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1228454" y="5420376"/>
                  <a:ext cx="1769051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000" b="1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开始行动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30" name="直接连接符 29"/>
              <p:cNvCxnSpPr/>
              <p:nvPr/>
            </p:nvCxnSpPr>
            <p:spPr>
              <a:xfrm>
                <a:off x="1242522" y="5420376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1256590" y="5820486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/>
            <p:cNvSpPr txBox="1"/>
            <p:nvPr/>
          </p:nvSpPr>
          <p:spPr>
            <a:xfrm>
              <a:off x="7092849" y="3137167"/>
              <a:ext cx="15918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00"/>
                  </a:solidFill>
                </a:rPr>
                <a:t>为了追求快乐感和满足感开始行动。</a:t>
              </a:r>
              <a:endParaRPr lang="zh-CN" altLang="en-US" sz="20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4476" y="1354933"/>
            <a:ext cx="2562567" cy="477333"/>
            <a:chOff x="904476" y="1354933"/>
            <a:chExt cx="2562567" cy="477333"/>
          </a:xfrm>
        </p:grpSpPr>
        <p:sp>
          <p:nvSpPr>
            <p:cNvPr id="36" name="矩形 35"/>
            <p:cNvSpPr/>
            <p:nvPr/>
          </p:nvSpPr>
          <p:spPr>
            <a:xfrm>
              <a:off x="1230533" y="1432156"/>
              <a:ext cx="146706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奖励</a:t>
              </a:r>
              <a:r>
                <a:rPr lang="zh-CN" altLang="en-US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的承诺</a:t>
              </a: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949032" y="1816391"/>
              <a:ext cx="251801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/>
            <p:cNvSpPr/>
            <p:nvPr/>
          </p:nvSpPr>
          <p:spPr>
            <a:xfrm>
              <a:off x="935112" y="1469413"/>
              <a:ext cx="295421" cy="295421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904476" y="1354933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rgbClr val="FFFF00"/>
                  </a:solidFill>
                </a:rPr>
                <a:t>A</a:t>
              </a:r>
              <a:endParaRPr lang="zh-CN" altLang="en-US" sz="20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892459" y="5065689"/>
            <a:ext cx="2569528" cy="452317"/>
            <a:chOff x="892459" y="5065689"/>
            <a:chExt cx="2569528" cy="452317"/>
          </a:xfrm>
        </p:grpSpPr>
        <p:sp>
          <p:nvSpPr>
            <p:cNvPr id="51" name="矩形 50"/>
            <p:cNvSpPr/>
            <p:nvPr/>
          </p:nvSpPr>
          <p:spPr>
            <a:xfrm>
              <a:off x="1225477" y="5117896"/>
              <a:ext cx="146706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kern="100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渴望的压力</a:t>
              </a:r>
              <a:endPara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943976" y="5502131"/>
              <a:ext cx="251801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圆角矩形 52"/>
            <p:cNvSpPr/>
            <p:nvPr/>
          </p:nvSpPr>
          <p:spPr>
            <a:xfrm>
              <a:off x="930056" y="5155153"/>
              <a:ext cx="295421" cy="295421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92459" y="5065689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rgbClr val="FFFF00"/>
                  </a:solidFill>
                </a:rPr>
                <a:t>B</a:t>
              </a:r>
              <a:endParaRPr lang="zh-CN" altLang="en-US" sz="20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64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76792" y="1508228"/>
            <a:ext cx="7626626" cy="2595718"/>
            <a:chOff x="976792" y="1508228"/>
            <a:chExt cx="7626626" cy="2595718"/>
          </a:xfrm>
        </p:grpSpPr>
        <p:sp>
          <p:nvSpPr>
            <p:cNvPr id="4" name="矩形 10"/>
            <p:cNvSpPr/>
            <p:nvPr/>
          </p:nvSpPr>
          <p:spPr>
            <a:xfrm>
              <a:off x="998805" y="1508228"/>
              <a:ext cx="7604613" cy="2595718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pic>
          <p:nvPicPr>
            <p:cNvPr id="5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组合 5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2418366" y="2157869"/>
              <a:ext cx="5493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你是否试过不停地刷新微博，渴望</a:t>
              </a:r>
              <a:r>
                <a:rPr lang="zh-CN" altLang="en-US" b="1" dirty="0"/>
                <a:t>看到</a:t>
              </a:r>
              <a:r>
                <a:rPr lang="zh-CN" altLang="en-US" b="1" dirty="0" smtClean="0"/>
                <a:t>好玩的微博？</a:t>
              </a:r>
              <a:endParaRPr lang="zh-CN" altLang="en-US" b="1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47826" y="2689503"/>
              <a:ext cx="50321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不断的玩切水果（或类似游戏），追求破纪录？</a:t>
              </a:r>
              <a:endParaRPr lang="zh-CN" altLang="en-US" b="1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447826" y="3222559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不停地查阅自己的邮箱或者微信，期待新的动态？</a:t>
              </a:r>
              <a:endParaRPr lang="zh-CN" altLang="en-US" b="1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447826" y="3422047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14" name="L 形 13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L 形 14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292517" y="383318"/>
            <a:ext cx="6026789" cy="1080956"/>
            <a:chOff x="2292517" y="383318"/>
            <a:chExt cx="6026789" cy="1080956"/>
          </a:xfrm>
        </p:grpSpPr>
        <p:sp>
          <p:nvSpPr>
            <p:cNvPr id="20" name="矩形 19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真假奖励</a:t>
              </a: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22" name="矩形 21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5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8" name="文本框 27"/>
          <p:cNvSpPr txBox="1"/>
          <p:nvPr/>
        </p:nvSpPr>
        <p:spPr>
          <a:xfrm>
            <a:off x="1783845" y="4592033"/>
            <a:ext cx="557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如果你中枪了，恭喜你！你上了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虚假奖励</a:t>
            </a:r>
            <a:r>
              <a:rPr lang="zh-CN" altLang="en-US" sz="2000" b="1" dirty="0" smtClean="0"/>
              <a:t>的当：</a:t>
            </a:r>
            <a:endParaRPr lang="en-US" altLang="zh-CN" sz="2000" b="1" dirty="0" smtClean="0"/>
          </a:p>
        </p:txBody>
      </p:sp>
      <p:sp>
        <p:nvSpPr>
          <p:cNvPr id="29" name="文本框 28"/>
          <p:cNvSpPr txBox="1"/>
          <p:nvPr/>
        </p:nvSpPr>
        <p:spPr>
          <a:xfrm>
            <a:off x="3028753" y="543251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误把渴望当幸福！</a:t>
            </a:r>
            <a:endParaRPr lang="zh-CN" altLang="en-US" sz="3200" b="1" dirty="0"/>
          </a:p>
        </p:txBody>
      </p:sp>
      <p:pic>
        <p:nvPicPr>
          <p:cNvPr id="3074" name="Picture 2" descr="http://zgycw.smejs.com/bbs/attachments/month_0912/20091209_c7e0389747d1129d88b2qg9EoON8QWUO.jp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6"/>
          <a:stretch/>
        </p:blipFill>
        <p:spPr bwMode="auto">
          <a:xfrm>
            <a:off x="924521" y="4592033"/>
            <a:ext cx="894213" cy="142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79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292517" y="355183"/>
            <a:ext cx="6026789" cy="1080956"/>
            <a:chOff x="2292517" y="383318"/>
            <a:chExt cx="6026789" cy="1080956"/>
          </a:xfrm>
        </p:grpSpPr>
        <p:sp>
          <p:nvSpPr>
            <p:cNvPr id="7" name="矩形 6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真假奖励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9" name="矩形 8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5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407666" y="1464274"/>
            <a:ext cx="5893020" cy="836477"/>
            <a:chOff x="1407666" y="1464274"/>
            <a:chExt cx="5893020" cy="836477"/>
          </a:xfrm>
        </p:grpSpPr>
        <p:sp>
          <p:nvSpPr>
            <p:cNvPr id="12" name="文本框 11"/>
            <p:cNvSpPr txBox="1"/>
            <p:nvPr/>
          </p:nvSpPr>
          <p:spPr>
            <a:xfrm>
              <a:off x="1407666" y="1464274"/>
              <a:ext cx="1415772" cy="830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</a:rPr>
                <a:t>真实</a:t>
              </a:r>
              <a:endParaRPr lang="zh-CN" altLang="en-US" sz="4800" dirty="0">
                <a:solidFill>
                  <a:schemeClr val="bg1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823438" y="146590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的奖励</a:t>
              </a:r>
              <a:r>
                <a:rPr lang="zh-CN" altLang="en-US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：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 flipV="1">
              <a:off x="2823438" y="1850744"/>
              <a:ext cx="4477248" cy="1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3763909" y="1471381"/>
              <a:ext cx="3416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追求的东西可以使我们得到快乐</a:t>
              </a:r>
              <a:endParaRPr lang="zh-CN" altLang="en-US" b="1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3823" y="1900641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嘴馋、口渴</a:t>
              </a:r>
              <a:endParaRPr lang="zh-CN" altLang="en-US" sz="20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407666" y="3119161"/>
            <a:ext cx="6003395" cy="840954"/>
            <a:chOff x="1407666" y="3119161"/>
            <a:chExt cx="6003395" cy="840954"/>
          </a:xfrm>
        </p:grpSpPr>
        <p:sp>
          <p:nvSpPr>
            <p:cNvPr id="18" name="文本框 17"/>
            <p:cNvSpPr txBox="1"/>
            <p:nvPr/>
          </p:nvSpPr>
          <p:spPr>
            <a:xfrm>
              <a:off x="1407666" y="3119161"/>
              <a:ext cx="1415772" cy="830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</a:rPr>
                <a:t>虚假</a:t>
              </a:r>
              <a:endParaRPr lang="zh-CN" altLang="en-US" sz="4800" dirty="0">
                <a:solidFill>
                  <a:schemeClr val="bg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823438" y="312078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的奖励：</a:t>
              </a:r>
              <a:endPara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V="1">
              <a:off x="2823438" y="3505631"/>
              <a:ext cx="4477248" cy="1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3763909" y="3126268"/>
              <a:ext cx="3647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FF0000"/>
                  </a:solidFill>
                </a:rPr>
                <a:t>追求的东西并不会让我们得到快乐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915771" y="3560005"/>
              <a:ext cx="2236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吸毒、游戏、赌博</a:t>
              </a:r>
              <a:endParaRPr lang="zh-CN" altLang="en-US" sz="2000" b="1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89151" y="4396712"/>
            <a:ext cx="7413691" cy="2049677"/>
            <a:chOff x="1189151" y="4396712"/>
            <a:chExt cx="7413691" cy="2049677"/>
          </a:xfrm>
        </p:grpSpPr>
        <p:sp>
          <p:nvSpPr>
            <p:cNvPr id="28" name="矩形 27"/>
            <p:cNvSpPr/>
            <p:nvPr/>
          </p:nvSpPr>
          <p:spPr>
            <a:xfrm>
              <a:off x="1189151" y="4396712"/>
              <a:ext cx="7265532" cy="189222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00033" y="4467052"/>
              <a:ext cx="483209" cy="483209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3"/>
            <a:srcRect r="57597"/>
            <a:stretch/>
          </p:blipFill>
          <p:spPr>
            <a:xfrm>
              <a:off x="7107548" y="4494672"/>
              <a:ext cx="485751" cy="427967"/>
            </a:xfrm>
            <a:prstGeom prst="round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511631" y="4484776"/>
              <a:ext cx="447758" cy="447758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" name="文本框 26"/>
            <p:cNvSpPr txBox="1"/>
            <p:nvPr/>
          </p:nvSpPr>
          <p:spPr>
            <a:xfrm>
              <a:off x="1355199" y="4541023"/>
              <a:ext cx="2492990" cy="40011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那些让你上瘾的东西</a:t>
              </a:r>
              <a:endPara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253645" y="5122950"/>
              <a:ext cx="734919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/>
                <a:t>我们明知道我们应该开始工作，而不是刷微博或者切水果，</a:t>
              </a:r>
              <a:endParaRPr lang="en-US" altLang="zh-CN" sz="2000" dirty="0" smtClean="0"/>
            </a:p>
            <a:p>
              <a:r>
                <a:rPr lang="zh-CN" altLang="en-US" sz="2000" dirty="0" smtClean="0"/>
                <a:t>我们总觉得再刷一下微博，再切一盘水果我们就可以得到满足</a:t>
              </a:r>
              <a:endParaRPr lang="en-US" altLang="zh-CN" sz="2000" dirty="0" smtClean="0"/>
            </a:p>
            <a:p>
              <a:r>
                <a:rPr lang="zh-CN" altLang="en-US" sz="2000" dirty="0" smtClean="0"/>
                <a:t>其实这个过程中我们并不快乐满足，可是我们就是停不下来。</a:t>
              </a:r>
              <a:endParaRPr lang="en-US" altLang="zh-CN" sz="2000" dirty="0" smtClean="0"/>
            </a:p>
            <a:p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694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2292517" y="355182"/>
            <a:ext cx="6026789" cy="1080956"/>
            <a:chOff x="2292517" y="383318"/>
            <a:chExt cx="6026789" cy="1080956"/>
          </a:xfrm>
        </p:grpSpPr>
        <p:sp>
          <p:nvSpPr>
            <p:cNvPr id="8" name="矩形 7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虚假的奖励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0" name="矩形 9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5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906560" y="4959060"/>
            <a:ext cx="7187965" cy="1072790"/>
            <a:chOff x="906560" y="4959060"/>
            <a:chExt cx="7187965" cy="1072790"/>
          </a:xfrm>
        </p:grpSpPr>
        <p:sp>
          <p:nvSpPr>
            <p:cNvPr id="19" name="矩形 18"/>
            <p:cNvSpPr/>
            <p:nvPr/>
          </p:nvSpPr>
          <p:spPr>
            <a:xfrm>
              <a:off x="1761963" y="5323964"/>
              <a:ext cx="6332562" cy="70788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 </a:t>
              </a:r>
              <a:r>
                <a:rPr lang="zh-CN" altLang="zh-CN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多巴胺</a:t>
              </a:r>
              <a:r>
                <a:rPr lang="zh-CN" altLang="zh-CN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的目标是追求奖励</a:t>
              </a:r>
              <a:r>
                <a:rPr lang="zh-CN" altLang="zh-CN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zh-CN" altLang="en-US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即使</a:t>
              </a:r>
              <a:r>
                <a:rPr lang="zh-CN" altLang="zh-CN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你</a:t>
              </a:r>
              <a:r>
                <a:rPr lang="zh-CN" altLang="zh-CN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经历的事物和原本的承诺并不相符，他也不会释放停下来的</a:t>
              </a:r>
              <a:r>
                <a:rPr lang="zh-CN" altLang="zh-CN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信号</a:t>
              </a:r>
              <a:r>
                <a:rPr lang="zh-CN" altLang="en-US" sz="2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906560" y="4959060"/>
              <a:ext cx="2501006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舒体" panose="02010601030101010101" pitchFamily="2" charset="-122"/>
                  <a:ea typeface="方正舒体" panose="02010601030101010101" pitchFamily="2" charset="-122"/>
                </a:rPr>
                <a:t>停不下来？</a:t>
              </a:r>
              <a:endParaRPr lang="zh-CN" alt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-3952" y="1436138"/>
            <a:ext cx="9165841" cy="3085909"/>
            <a:chOff x="-3952" y="1436138"/>
            <a:chExt cx="9165841" cy="3085909"/>
          </a:xfrm>
        </p:grpSpPr>
        <p:sp>
          <p:nvSpPr>
            <p:cNvPr id="16" name="矩形 15"/>
            <p:cNvSpPr/>
            <p:nvPr/>
          </p:nvSpPr>
          <p:spPr>
            <a:xfrm>
              <a:off x="13938" y="1436138"/>
              <a:ext cx="9130062" cy="302895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4462108" y="3336128"/>
              <a:ext cx="4572000" cy="101566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追求</a:t>
              </a:r>
              <a:r>
                <a:rPr lang="zh-CN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那么不会带给我们快乐的</a:t>
              </a:r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东西</a:t>
              </a:r>
              <a:endPara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消费</a:t>
              </a:r>
              <a:r>
                <a:rPr lang="zh-CN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那些不会带来</a:t>
              </a:r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满足感</a:t>
              </a:r>
              <a:endPara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只</a:t>
              </a:r>
              <a:r>
                <a:rPr lang="zh-CN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会带来更多痛苦的东西</a:t>
              </a:r>
              <a:r>
                <a:rPr lang="zh-CN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441321" y="1492124"/>
              <a:ext cx="387798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FFC000"/>
                  </a:solidFill>
                </a:rPr>
                <a:t>误把奖励的的承诺当幸福：</a:t>
              </a:r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952" y="1454213"/>
              <a:ext cx="4290202" cy="3009902"/>
            </a:xfrm>
            <a:prstGeom prst="rect">
              <a:avLst/>
            </a:prstGeom>
          </p:spPr>
        </p:pic>
        <p:cxnSp>
          <p:nvCxnSpPr>
            <p:cNvPr id="18" name="直接连接符 17"/>
            <p:cNvCxnSpPr/>
            <p:nvPr/>
          </p:nvCxnSpPr>
          <p:spPr>
            <a:xfrm flipV="1">
              <a:off x="4585938" y="1995993"/>
              <a:ext cx="44173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4453928" y="2113325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2400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渴望的感觉</a:t>
              </a:r>
              <a:endParaRPr lang="zh-CN" altLang="en-US" sz="2000" dirty="0">
                <a:solidFill>
                  <a:srgbClr val="FFC000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7420451" y="2104585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2400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快乐的保证</a:t>
              </a:r>
              <a:endParaRPr lang="zh-CN" altLang="en-US" sz="2000" dirty="0">
                <a:solidFill>
                  <a:srgbClr val="FFC000"/>
                </a:solidFill>
              </a:endParaRPr>
            </a:p>
          </p:txBody>
        </p:sp>
        <p:cxnSp>
          <p:nvCxnSpPr>
            <p:cNvPr id="28" name="直接箭头连接符 27"/>
            <p:cNvCxnSpPr/>
            <p:nvPr/>
          </p:nvCxnSpPr>
          <p:spPr>
            <a:xfrm>
              <a:off x="6131308" y="2335418"/>
              <a:ext cx="1326640" cy="0"/>
            </a:xfrm>
            <a:prstGeom prst="straightConnector1">
              <a:avLst/>
            </a:prstGeom>
            <a:ln w="3810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6317576" y="232355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误认为</a:t>
              </a:r>
              <a:endParaRPr lang="zh-CN" altLang="en-US" sz="2000" dirty="0">
                <a:solidFill>
                  <a:schemeClr val="accent3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300188" y="2759656"/>
              <a:ext cx="4843812" cy="52048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下箭头 29"/>
            <p:cNvSpPr/>
            <p:nvPr/>
          </p:nvSpPr>
          <p:spPr>
            <a:xfrm>
              <a:off x="6527342" y="2811080"/>
              <a:ext cx="534573" cy="427002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28"/>
            <p:cNvSpPr/>
            <p:nvPr/>
          </p:nvSpPr>
          <p:spPr>
            <a:xfrm>
              <a:off x="-3952" y="4464115"/>
              <a:ext cx="9165841" cy="57932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63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341" y="2094254"/>
            <a:ext cx="6415259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试选择一项让你放纵自己的诱惑因素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比如微博、游戏、电视剧</a:t>
            </a:r>
            <a:endParaRPr lang="en-US" altLang="zh-CN" sz="1600" kern="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关注你放纵的过程，不要着急体验。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16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注意它给你什么</a:t>
            </a: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感觉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然后允许自己接受诱惑，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比较真实的体验和自己期望中体验的差别。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16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有没有想象中那样，让自己快乐满足</a:t>
            </a:r>
            <a:r>
              <a:rPr lang="zh-CN" altLang="en-US" sz="14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4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关注放纵的感受时，我们会发现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我们并不需要想象中那么多东西，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或者这种体验完全无法让我们满足。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这两种观察都会让你对这些事有更强的自控力。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07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353353" y="595644"/>
            <a:ext cx="242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测试虚假的奖励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9218" name="Picture 2" descr="http://www.familyhomesecurity.com/images/internet_addic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875" y="4171949"/>
            <a:ext cx="4048125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93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93367" y="1744394"/>
            <a:ext cx="4926441" cy="1636075"/>
            <a:chOff x="3193367" y="1744394"/>
            <a:chExt cx="4926441" cy="1636075"/>
          </a:xfrm>
        </p:grpSpPr>
        <p:sp>
          <p:nvSpPr>
            <p:cNvPr id="3" name="矩形 2"/>
            <p:cNvSpPr/>
            <p:nvPr/>
          </p:nvSpPr>
          <p:spPr>
            <a:xfrm>
              <a:off x="3193367" y="2734138"/>
              <a:ext cx="447314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3600" b="1" dirty="0" smtClean="0">
                  <a:solidFill>
                    <a:schemeClr val="bg1"/>
                  </a:solidFill>
                </a:rPr>
                <a:t>情绪低落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540710" y="1744394"/>
              <a:ext cx="121058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7200" b="1" dirty="0" smtClean="0">
                  <a:solidFill>
                    <a:schemeClr val="bg1"/>
                  </a:solidFill>
                </a:rPr>
                <a:t>06</a:t>
              </a:r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751298" y="1983545"/>
              <a:ext cx="368510" cy="1294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9936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55182"/>
            <a:ext cx="6026789" cy="1080956"/>
            <a:chOff x="2292517" y="383318"/>
            <a:chExt cx="6026789" cy="1080956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高压之下</a:t>
              </a: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6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976792" y="1508228"/>
            <a:ext cx="7626626" cy="2595718"/>
            <a:chOff x="976792" y="1508228"/>
            <a:chExt cx="7626626" cy="2595718"/>
          </a:xfrm>
        </p:grpSpPr>
        <p:sp>
          <p:nvSpPr>
            <p:cNvPr id="9" name="矩形 10"/>
            <p:cNvSpPr/>
            <p:nvPr/>
          </p:nvSpPr>
          <p:spPr>
            <a:xfrm>
              <a:off x="998805" y="1508228"/>
              <a:ext cx="7604613" cy="2595718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0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组合 10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418366" y="2157869"/>
              <a:ext cx="45704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很多工作压着自己的时候觉得睡觉很幸福？</a:t>
              </a:r>
              <a:endParaRPr lang="zh-CN" altLang="en-US" b="1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447826" y="2689503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/>
                <a:t>考试</a:t>
              </a:r>
              <a:r>
                <a:rPr lang="zh-CN" altLang="en-US" b="1" dirty="0" smtClean="0"/>
                <a:t>周的时候，打球或打游戏比平时更有吸引力？</a:t>
              </a:r>
              <a:endParaRPr lang="zh-CN" altLang="en-US" b="1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47826" y="3222559"/>
              <a:ext cx="45704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工作的最后期限更渴望做工作之前的事情？</a:t>
              </a:r>
              <a:endParaRPr lang="zh-CN" altLang="en-US" b="1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447826" y="3422047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19" name="L 形 18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L 形 19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L 形 20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1644145" y="4592033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如果你中枪了，没关系！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高压之下</a:t>
            </a:r>
            <a:r>
              <a:rPr lang="zh-CN" altLang="en-US" sz="2000" b="1" dirty="0" smtClean="0"/>
              <a:t>的时候：</a:t>
            </a:r>
            <a:endParaRPr lang="en-US" altLang="zh-CN" sz="2000" b="1" dirty="0" smtClean="0"/>
          </a:p>
        </p:txBody>
      </p:sp>
      <p:sp>
        <p:nvSpPr>
          <p:cNvPr id="27" name="文本框 26"/>
          <p:cNvSpPr txBox="1"/>
          <p:nvPr/>
        </p:nvSpPr>
        <p:spPr>
          <a:xfrm>
            <a:off x="2935138" y="542750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诱惑会变得</a:t>
            </a:r>
            <a:r>
              <a:rPr lang="zh-CN" altLang="en-US" sz="3200" b="1" dirty="0"/>
              <a:t>更加</a:t>
            </a:r>
            <a:r>
              <a:rPr lang="zh-CN" altLang="en-US" sz="3200" b="1" dirty="0" smtClean="0"/>
              <a:t>诱惑！</a:t>
            </a:r>
            <a:endParaRPr lang="zh-CN" altLang="en-US" sz="3200" b="1" dirty="0"/>
          </a:p>
        </p:txBody>
      </p:sp>
      <p:pic>
        <p:nvPicPr>
          <p:cNvPr id="28" name="Picture 2" descr="http://zgycw.smejs.com/bbs/attachments/month_0912/20091209_c7e0389747d1129d88b2qg9EoON8QWUO.jp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6"/>
          <a:stretch/>
        </p:blipFill>
        <p:spPr bwMode="auto">
          <a:xfrm>
            <a:off x="924521" y="4592033"/>
            <a:ext cx="894213" cy="142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12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905" y="2389245"/>
            <a:ext cx="4048095" cy="4468755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0641" y="2499884"/>
            <a:ext cx="6415259" cy="435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有效的解压方法</a:t>
            </a:r>
            <a:endParaRPr lang="en-US" altLang="zh-CN" sz="2400" b="1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锻炼或者参加体育活动、阅读、听音乐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与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家人朋友相处、按摩、外出散步、冥想或者瑜伽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以及培养有创意的爱好。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最</a:t>
            </a:r>
            <a:r>
              <a:rPr lang="zh-CN" altLang="en-US" sz="24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没效果的解压方法</a:t>
            </a:r>
            <a:endParaRPr lang="en-US" altLang="zh-CN" sz="2400" b="1" kern="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赌博、购物、抽烟、喝酒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暴饮暴食、玩游戏、上网、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花两个小时以上看电视或电影</a:t>
            </a:r>
            <a:endParaRPr lang="en-US" altLang="zh-CN" b="1" kern="100" dirty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17802"/>
            <a:chOff x="7680961" y="323555"/>
            <a:chExt cx="730604" cy="1717802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25099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08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070951" y="595644"/>
            <a:ext cx="37112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尝试一种有效的解压方法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21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37950" y="4787563"/>
            <a:ext cx="81451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 smtClean="0">
                <a:latin typeface="+mj-ea"/>
                <a:ea typeface="+mj-ea"/>
                <a:cs typeface="Times New Roman" panose="02020603050405020304" pitchFamily="18" charset="0"/>
              </a:rPr>
              <a:t>在</a:t>
            </a:r>
            <a:r>
              <a:rPr lang="zh-CN" altLang="zh-CN" sz="2000" dirty="0">
                <a:latin typeface="+mj-ea"/>
                <a:ea typeface="+mj-ea"/>
                <a:cs typeface="Times New Roman" panose="02020603050405020304" pitchFamily="18" charset="0"/>
              </a:rPr>
              <a:t>某个环节没有做好，干脆整件事情也不好好做了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38384" y="5832397"/>
            <a:ext cx="6587179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zh-CN" kern="100" dirty="0" smtClean="0">
                <a:latin typeface="+mn-ea"/>
                <a:cs typeface="Times New Roman" panose="02020603050405020304" pitchFamily="18" charset="0"/>
              </a:rPr>
              <a:t>最</a:t>
            </a:r>
            <a:r>
              <a:rPr lang="zh-CN" altLang="zh-CN" kern="100" dirty="0">
                <a:latin typeface="+mn-ea"/>
                <a:cs typeface="Times New Roman" panose="02020603050405020304" pitchFamily="18" charset="0"/>
              </a:rPr>
              <a:t>简单的、最快捷的</a:t>
            </a:r>
            <a:r>
              <a:rPr lang="zh-CN" altLang="zh-CN" kern="100" dirty="0" smtClean="0">
                <a:latin typeface="+mn-ea"/>
                <a:cs typeface="Times New Roman" panose="02020603050405020304" pitchFamily="18" charset="0"/>
              </a:rPr>
              <a:t>就是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：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lvl="0" algn="just">
              <a:spcBef>
                <a:spcPts val="600"/>
              </a:spcBef>
              <a:spcAft>
                <a:spcPts val="0"/>
              </a:spcAft>
            </a:pPr>
            <a:r>
              <a:rPr lang="zh-CN" altLang="zh-CN" sz="2400" b="1" kern="100" dirty="0" smtClean="0">
                <a:latin typeface="+mn-ea"/>
                <a:cs typeface="Times New Roman" panose="02020603050405020304" pitchFamily="18" charset="0"/>
              </a:rPr>
              <a:t>继续</a:t>
            </a:r>
            <a:r>
              <a:rPr lang="zh-CN" altLang="zh-CN" sz="2400" b="1" kern="100" dirty="0">
                <a:latin typeface="+mn-ea"/>
                <a:cs typeface="Times New Roman" panose="02020603050405020304" pitchFamily="18" charset="0"/>
              </a:rPr>
              <a:t>做导致你情绪低落的事情</a:t>
            </a:r>
            <a:r>
              <a:rPr lang="zh-CN" altLang="zh-CN" kern="100" dirty="0">
                <a:latin typeface="+mn-ea"/>
                <a:cs typeface="Times New Roman" panose="02020603050405020304" pitchFamily="18" charset="0"/>
              </a:rPr>
              <a:t>（因为你本来就想做）。</a:t>
            </a:r>
          </a:p>
          <a:p>
            <a:pPr lvl="0" algn="just">
              <a:spcAft>
                <a:spcPts val="0"/>
              </a:spcAft>
            </a:pP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292517" y="355182"/>
            <a:ext cx="6026789" cy="1080956"/>
            <a:chOff x="2292517" y="383318"/>
            <a:chExt cx="6026789" cy="1080956"/>
          </a:xfrm>
        </p:grpSpPr>
        <p:sp>
          <p:nvSpPr>
            <p:cNvPr id="5" name="矩形 4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那又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如何？！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6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976792" y="1508228"/>
            <a:ext cx="7626626" cy="2595718"/>
            <a:chOff x="976792" y="1508228"/>
            <a:chExt cx="7626626" cy="2595718"/>
          </a:xfrm>
        </p:grpSpPr>
        <p:sp>
          <p:nvSpPr>
            <p:cNvPr id="10" name="矩形 10"/>
            <p:cNvSpPr/>
            <p:nvPr/>
          </p:nvSpPr>
          <p:spPr>
            <a:xfrm>
              <a:off x="998805" y="1508228"/>
              <a:ext cx="7604613" cy="2595718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1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" name="组合 11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2292517" y="2157763"/>
              <a:ext cx="5493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“反正我的减肥计划已经破坏了，吃多点也没关系”</a:t>
              </a:r>
              <a:endParaRPr lang="zh-CN" altLang="en-US" b="1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47826" y="2689503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反正这学期怎么努力也拿不到奖学金了，不学了！</a:t>
              </a:r>
              <a:endParaRPr lang="zh-CN" altLang="en-US" b="1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447826" y="3222559"/>
              <a:ext cx="5262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老板都对我有意见了，我工作努力又有什么用？</a:t>
              </a:r>
              <a:r>
                <a:rPr lang="zh-CN" altLang="en-US" b="1" dirty="0"/>
                <a:t>！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447826" y="3422047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20" name="L 形 19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L 形 20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L 形 21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矩形 25"/>
          <p:cNvSpPr/>
          <p:nvPr/>
        </p:nvSpPr>
        <p:spPr>
          <a:xfrm>
            <a:off x="998805" y="4393387"/>
            <a:ext cx="2492990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FF00"/>
                </a:solidFill>
              </a:rPr>
              <a:t>“那又如何”效应：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138384" y="5463065"/>
            <a:ext cx="6186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+mn-ea"/>
              </a:rPr>
              <a:t>屈服于诱惑，使我们对自己失望，</a:t>
            </a:r>
            <a:r>
              <a:rPr lang="zh-CN" altLang="zh-CN" kern="100" dirty="0">
                <a:latin typeface="+mn-ea"/>
                <a:cs typeface="Times New Roman" panose="02020603050405020304" pitchFamily="18" charset="0"/>
              </a:rPr>
              <a:t>想做一些改善心情的事情</a:t>
            </a:r>
            <a:endParaRPr lang="zh-CN" altLang="en-US" dirty="0">
              <a:latin typeface="+mn-ea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1010094" y="5440487"/>
            <a:ext cx="7227084" cy="124962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6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圆角矩形标注 29"/>
          <p:cNvSpPr/>
          <p:nvPr/>
        </p:nvSpPr>
        <p:spPr>
          <a:xfrm>
            <a:off x="1756572" y="5011163"/>
            <a:ext cx="6114736" cy="728378"/>
          </a:xfrm>
          <a:prstGeom prst="wedgeRoundRectCallout">
            <a:avLst>
              <a:gd name="adj1" fmla="val -57183"/>
              <a:gd name="adj2" fmla="val 54774"/>
              <a:gd name="adj3" fmla="val 16667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标注 28"/>
          <p:cNvSpPr/>
          <p:nvPr/>
        </p:nvSpPr>
        <p:spPr>
          <a:xfrm>
            <a:off x="1756572" y="3064205"/>
            <a:ext cx="6114736" cy="728378"/>
          </a:xfrm>
          <a:prstGeom prst="wedgeRoundRectCallout">
            <a:avLst>
              <a:gd name="adj1" fmla="val 55548"/>
              <a:gd name="adj2" fmla="val 48980"/>
              <a:gd name="adj3" fmla="val 16667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292517" y="355182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批评还是谅解？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6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文本框 7"/>
          <p:cNvSpPr txBox="1"/>
          <p:nvPr/>
        </p:nvSpPr>
        <p:spPr>
          <a:xfrm>
            <a:off x="1891378" y="1640212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当开始犯错你是怎么样对自己？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56572" y="2469717"/>
            <a:ext cx="27638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A: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更加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严厉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自我批评？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56572" y="4480581"/>
            <a:ext cx="3276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B: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自我谅解，下次加油？！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31" y="5686088"/>
            <a:ext cx="609600" cy="6096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16" y="3487783"/>
            <a:ext cx="609600" cy="6096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035776" y="3280392"/>
            <a:ext cx="5556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FFFF00"/>
                </a:solidFill>
              </a:rPr>
              <a:t>当然，一定是我对自己不够狠，才会有所松懈</a:t>
            </a:r>
            <a:r>
              <a:rPr lang="en-US" altLang="zh-CN" sz="2000" b="1" dirty="0" smtClean="0">
                <a:solidFill>
                  <a:srgbClr val="FFFF00"/>
                </a:solidFill>
              </a:rPr>
              <a:t>?!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91378" y="5175297"/>
            <a:ext cx="6069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FFFF00"/>
                </a:solidFill>
              </a:rPr>
              <a:t>自我原谅</a:t>
            </a:r>
            <a:r>
              <a:rPr lang="en-US" altLang="zh-CN" sz="2000" b="1" dirty="0" smtClean="0">
                <a:solidFill>
                  <a:srgbClr val="FFFF00"/>
                </a:solidFill>
              </a:rPr>
              <a:t>?!</a:t>
            </a:r>
            <a:r>
              <a:rPr lang="zh-CN" altLang="en-US" sz="2000" b="1" dirty="0" smtClean="0">
                <a:solidFill>
                  <a:srgbClr val="FFFF00"/>
                </a:solidFill>
              </a:rPr>
              <a:t>那是在为自己找借口，下次肯定再犯错！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51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7592" y="5752528"/>
            <a:ext cx="32554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266700" algn="just">
              <a:spcAft>
                <a:spcPts val="0"/>
              </a:spcAft>
            </a:pPr>
            <a:r>
              <a:rPr lang="zh-CN" altLang="zh-CN" sz="2000" b="1" kern="100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克服冲动、深谋远虑</a:t>
            </a:r>
            <a:endParaRPr lang="zh-CN" altLang="zh-CN" sz="2000" b="1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50765" y="5752528"/>
            <a:ext cx="29128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任意妄为、及时行乐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169227" y="3732369"/>
            <a:ext cx="6715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kern="1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VS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052" name="Picture 4" descr="http://distribute.quanjing.com/ibxais00301111.jpg?seid=Awj4ywLZmdaZmdeXmtf8AwjYzJaWn3WXmNX8FhX8mZaWFdiWmtmVmI8YncaWoJuZoJeXFdb8ecc8cef40989e7faf003ec2f95d80d9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9" b="6197"/>
          <a:stretch/>
        </p:blipFill>
        <p:spPr bwMode="auto">
          <a:xfrm>
            <a:off x="843593" y="1967235"/>
            <a:ext cx="2784425" cy="36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distribute.quanjing.com/ibxais00301104.jpg?seid=Awj4ywLZmdaZmdeXmdr8AwjYzJaWn3WXmNX8FhX8mZaWFdiWmtmVmI8YncaWoJuZoJi2Fdb87009b08fc511c7f59803ef029062057c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9" b="2924"/>
          <a:stretch/>
        </p:blipFill>
        <p:spPr bwMode="auto">
          <a:xfrm>
            <a:off x="5479814" y="1909159"/>
            <a:ext cx="2591172" cy="3646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组合 12"/>
          <p:cNvGrpSpPr/>
          <p:nvPr/>
        </p:nvGrpSpPr>
        <p:grpSpPr>
          <a:xfrm>
            <a:off x="3953022" y="383318"/>
            <a:ext cx="4366284" cy="715362"/>
            <a:chOff x="3953022" y="383318"/>
            <a:chExt cx="4366284" cy="715362"/>
          </a:xfrm>
        </p:grpSpPr>
        <p:sp>
          <p:nvSpPr>
            <p:cNvPr id="14" name="矩形 13"/>
            <p:cNvSpPr/>
            <p:nvPr/>
          </p:nvSpPr>
          <p:spPr>
            <a:xfrm>
              <a:off x="3953022" y="637015"/>
              <a:ext cx="361094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zh-CN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意志力</a:t>
              </a:r>
              <a:r>
                <a: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+mj-ea"/>
                </a:rPr>
                <a:t>是</a:t>
              </a:r>
              <a:r>
                <a:rPr lang="zh-CN" altLang="zh-CN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两个自我的对抗</a:t>
              </a:r>
              <a:endParaRPr lang="zh-CN" altLang="en-US" sz="2400" b="1" dirty="0">
                <a:solidFill>
                  <a:schemeClr val="bg1">
                    <a:lumMod val="50000"/>
                  </a:schemeClr>
                </a:solidFill>
                <a:latin typeface="+mj-ea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6" name="矩形 1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01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928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1222723" y="4491630"/>
            <a:ext cx="7037662" cy="103261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072066" y="1788609"/>
            <a:ext cx="6999868" cy="102141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038" y="1982294"/>
            <a:ext cx="1219200" cy="1219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8" y="4116982"/>
            <a:ext cx="1219200" cy="12192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292517" y="355182"/>
            <a:ext cx="6026789" cy="711624"/>
            <a:chOff x="2292517" y="383318"/>
            <a:chExt cx="6026789" cy="711624"/>
          </a:xfrm>
        </p:grpSpPr>
        <p:sp>
          <p:nvSpPr>
            <p:cNvPr id="9" name="矩形 8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批评还是谅解？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1" name="矩形 10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6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1453522" y="1982294"/>
            <a:ext cx="58785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自我批评在这个时候并不能起作用，反而会使情绪更加消极</a:t>
            </a:r>
            <a:r>
              <a:rPr lang="zh-CN" altLang="zh-CN" sz="20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，更加</a:t>
            </a:r>
            <a:r>
              <a: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削弱自控力。</a:t>
            </a:r>
          </a:p>
        </p:txBody>
      </p:sp>
      <p:sp>
        <p:nvSpPr>
          <p:cNvPr id="2" name="矩形 1"/>
          <p:cNvSpPr/>
          <p:nvPr/>
        </p:nvSpPr>
        <p:spPr>
          <a:xfrm>
            <a:off x="2455553" y="4628296"/>
            <a:ext cx="51084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自我</a:t>
            </a:r>
            <a:r>
              <a:rPr lang="zh-CN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谅解</a:t>
            </a: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可以</a:t>
            </a:r>
            <a:r>
              <a:rPr lang="zh-CN" altLang="en-US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让人从错误中恢复过来，</a:t>
            </a:r>
            <a:endParaRPr lang="en-US" altLang="zh-CN" sz="2000" b="1" kern="100" dirty="0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algn="just">
              <a:spcAft>
                <a:spcPts val="0"/>
              </a:spcAft>
            </a:pP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消除</a:t>
            </a:r>
            <a:r>
              <a:rPr lang="zh-CN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失落感，可以</a:t>
            </a: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避免</a:t>
            </a:r>
            <a:r>
              <a:rPr lang="en-US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那又如何效应</a:t>
            </a:r>
            <a:r>
              <a:rPr lang="en-US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2000" b="1" kern="100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58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164" y="2779423"/>
            <a:ext cx="3273836" cy="407857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341" y="2043454"/>
            <a:ext cx="6415259" cy="3450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面对失败的时候，从以下三个角度考虑问题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花一点时间关注描述自己的感觉，观察自己对自己说了什么</a:t>
            </a:r>
            <a:r>
              <a:rPr lang="en-US" altLang="zh-CN" kern="100" dirty="0" smtClean="0">
                <a:latin typeface="+mn-ea"/>
                <a:cs typeface="Times New Roman" panose="02020603050405020304" pitchFamily="18" charset="0"/>
              </a:rPr>
              <a:t>.</a:t>
            </a:r>
          </a:p>
          <a:p>
            <a:pPr algn="just">
              <a:spcAft>
                <a:spcPts val="0"/>
              </a:spcAft>
            </a:pPr>
            <a:r>
              <a:rPr lang="zh-CN" altLang="en-US" sz="16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自</a:t>
            </a: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知的视角让你看清自己的感受，而不会急于逃避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错误是人都会犯，不用太在意。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这个视角会让自我批评和自我怀疑的声音变得不那么尖锐。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假如朋友出现这种情况，自己会怎么安慰他。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16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这个</a:t>
            </a: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视角会让你指明重归正途之路。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sz="1600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原谅自己能帮助人们从错误中恢复过来，</a:t>
            </a:r>
            <a:endParaRPr lang="en-US" altLang="zh-CN" kern="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消除羞愧和痛苦。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09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070951" y="595644"/>
            <a:ext cx="37112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失败的时候，请原谅自己</a:t>
            </a:r>
          </a:p>
        </p:txBody>
      </p:sp>
    </p:spTree>
    <p:extLst>
      <p:ext uri="{BB962C8B-B14F-4D97-AF65-F5344CB8AC3E}">
        <p14:creationId xmlns:p14="http://schemas.microsoft.com/office/powerpoint/2010/main" val="154503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正五边形 56"/>
          <p:cNvSpPr/>
          <p:nvPr/>
        </p:nvSpPr>
        <p:spPr>
          <a:xfrm>
            <a:off x="2904432" y="1514141"/>
            <a:ext cx="3424655" cy="2695195"/>
          </a:xfrm>
          <a:prstGeom prst="pentagon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927592" y="552407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>
              <a:spcAft>
                <a:spcPts val="0"/>
              </a:spcAft>
            </a:pP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真实</a:t>
            </a:r>
            <a:r>
              <a:rPr lang="zh-CN" altLang="zh-CN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情况并没有我们想象地那么</a:t>
            </a: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顺利</a:t>
            </a:r>
            <a:endParaRPr lang="en-US" altLang="zh-CN" b="1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algn="r">
              <a:spcAft>
                <a:spcPts val="0"/>
              </a:spcAft>
            </a:pP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两者</a:t>
            </a:r>
            <a:r>
              <a:rPr lang="zh-CN" altLang="zh-CN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之间的反差更加打击</a:t>
            </a: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</a:t>
            </a:r>
            <a:endParaRPr lang="zh-CN" altLang="zh-CN" b="1" kern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92517" y="355182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虚假综合征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6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矩形 7"/>
          <p:cNvSpPr/>
          <p:nvPr/>
        </p:nvSpPr>
        <p:spPr>
          <a:xfrm>
            <a:off x="3370264" y="1313027"/>
            <a:ext cx="2492990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情绪低落、面临压力</a:t>
            </a:r>
            <a:endParaRPr lang="zh-CN" alt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18390" y="2367693"/>
            <a:ext cx="1723549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决定作出改变</a:t>
            </a:r>
            <a:endParaRPr lang="zh-CN" alt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57769" y="4044360"/>
            <a:ext cx="1723549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自我感觉良好</a:t>
            </a:r>
          </a:p>
        </p:txBody>
      </p:sp>
      <p:sp>
        <p:nvSpPr>
          <p:cNvPr id="12" name="矩形 11"/>
          <p:cNvSpPr/>
          <p:nvPr/>
        </p:nvSpPr>
        <p:spPr>
          <a:xfrm>
            <a:off x="981065" y="4792356"/>
            <a:ext cx="5321747" cy="64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由于</a:t>
            </a: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</a:t>
            </a:r>
            <a:r>
              <a:rPr lang="zh-CN" altLang="zh-CN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未来不切实际的</a:t>
            </a: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乐观</a:t>
            </a:r>
            <a:r>
              <a:rPr lang="en-US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zh-CN" altLang="en-US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因为我们已经决心改变</a:t>
            </a:r>
            <a:endParaRPr lang="en-US" altLang="zh-CN" b="1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就算</a:t>
            </a:r>
            <a:r>
              <a:rPr lang="zh-CN" altLang="zh-CN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什么都没有做我们还是得到即时的</a:t>
            </a:r>
            <a:r>
              <a:rPr lang="zh-CN" altLang="zh-CN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满足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015378" y="4044360"/>
            <a:ext cx="1723549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真正面临挑战</a:t>
            </a:r>
            <a:endParaRPr lang="zh-CN" alt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18696" y="2367693"/>
            <a:ext cx="2236510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现实反差打击信心</a:t>
            </a:r>
            <a:endParaRPr lang="zh-CN" alt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燕尾形 71"/>
          <p:cNvSpPr/>
          <p:nvPr/>
        </p:nvSpPr>
        <p:spPr>
          <a:xfrm rot="4226751">
            <a:off x="3126767" y="3276706"/>
            <a:ext cx="203369" cy="203369"/>
          </a:xfrm>
          <a:prstGeom prst="chevr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3" name="燕尾形 72"/>
          <p:cNvSpPr/>
          <p:nvPr/>
        </p:nvSpPr>
        <p:spPr>
          <a:xfrm rot="17373249" flipV="1">
            <a:off x="5916966" y="3249442"/>
            <a:ext cx="203369" cy="203369"/>
          </a:xfrm>
          <a:prstGeom prst="chevr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4" name="燕尾形 73"/>
          <p:cNvSpPr/>
          <p:nvPr/>
        </p:nvSpPr>
        <p:spPr>
          <a:xfrm rot="8501031" flipV="1">
            <a:off x="3683081" y="1912598"/>
            <a:ext cx="203369" cy="203369"/>
          </a:xfrm>
          <a:prstGeom prst="chevr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5" name="燕尾形 74"/>
          <p:cNvSpPr/>
          <p:nvPr/>
        </p:nvSpPr>
        <p:spPr>
          <a:xfrm rot="13098969">
            <a:off x="5334829" y="1912005"/>
            <a:ext cx="203369" cy="203369"/>
          </a:xfrm>
          <a:prstGeom prst="chevr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6" name="燕尾形 75"/>
          <p:cNvSpPr/>
          <p:nvPr/>
        </p:nvSpPr>
        <p:spPr>
          <a:xfrm>
            <a:off x="4526296" y="4107651"/>
            <a:ext cx="203369" cy="203369"/>
          </a:xfrm>
          <a:prstGeom prst="chevr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78" name="直接连接符 77"/>
          <p:cNvCxnSpPr>
            <a:stCxn id="11" idx="2"/>
            <a:endCxn id="79" idx="0"/>
          </p:cNvCxnSpPr>
          <p:nvPr/>
        </p:nvCxnSpPr>
        <p:spPr>
          <a:xfrm flipH="1">
            <a:off x="886275" y="4444470"/>
            <a:ext cx="2533269" cy="3721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/>
          <p:cNvSpPr/>
          <p:nvPr/>
        </p:nvSpPr>
        <p:spPr>
          <a:xfrm>
            <a:off x="760140" y="4816585"/>
            <a:ext cx="252270" cy="6001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8447803" y="5552328"/>
            <a:ext cx="227251" cy="6001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0" name="直接连接符 89"/>
          <p:cNvCxnSpPr>
            <a:stCxn id="15" idx="3"/>
            <a:endCxn id="88" idx="0"/>
          </p:cNvCxnSpPr>
          <p:nvPr/>
        </p:nvCxnSpPr>
        <p:spPr>
          <a:xfrm>
            <a:off x="7555206" y="2567748"/>
            <a:ext cx="1006223" cy="298458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图片 9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566" y="2223305"/>
            <a:ext cx="609600" cy="609600"/>
          </a:xfrm>
          <a:prstGeom prst="rect">
            <a:avLst/>
          </a:prstGeom>
        </p:spPr>
      </p:pic>
      <p:pic>
        <p:nvPicPr>
          <p:cNvPr id="96" name="图片 9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39" y="3834870"/>
            <a:ext cx="609600" cy="609600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517" y="3904535"/>
            <a:ext cx="609600" cy="609600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740" y="1198999"/>
            <a:ext cx="609600" cy="609600"/>
          </a:xfrm>
          <a:prstGeom prst="rect">
            <a:avLst/>
          </a:prstGeom>
        </p:spPr>
      </p:pic>
      <p:pic>
        <p:nvPicPr>
          <p:cNvPr id="102" name="图片 10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618" y="22862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8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93367" y="1744394"/>
            <a:ext cx="4926441" cy="1636075"/>
            <a:chOff x="3193367" y="1744394"/>
            <a:chExt cx="4926441" cy="1636075"/>
          </a:xfrm>
        </p:grpSpPr>
        <p:sp>
          <p:nvSpPr>
            <p:cNvPr id="3" name="矩形 2"/>
            <p:cNvSpPr/>
            <p:nvPr/>
          </p:nvSpPr>
          <p:spPr>
            <a:xfrm>
              <a:off x="3193367" y="2734138"/>
              <a:ext cx="447314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3600" b="1" dirty="0" smtClean="0">
                  <a:solidFill>
                    <a:schemeClr val="bg1"/>
                  </a:solidFill>
                </a:rPr>
                <a:t>预支未来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540710" y="1744394"/>
              <a:ext cx="121058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7200" b="1" dirty="0" smtClean="0">
                  <a:solidFill>
                    <a:schemeClr val="bg1"/>
                  </a:solidFill>
                </a:rPr>
                <a:t>07</a:t>
              </a:r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751298" y="1983545"/>
              <a:ext cx="368510" cy="1294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259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5" name="矩形 4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未来的奖励并不那么吸引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07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1960644" y="3920505"/>
            <a:ext cx="65558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大脑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的奖励系统只能对现在的奖励作出回应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29586" y="2288426"/>
            <a:ext cx="7312052" cy="531557"/>
            <a:chOff x="629586" y="2288426"/>
            <a:chExt cx="7312052" cy="531557"/>
          </a:xfrm>
        </p:grpSpPr>
        <p:sp>
          <p:nvSpPr>
            <p:cNvPr id="13" name="矩形 12"/>
            <p:cNvSpPr/>
            <p:nvPr/>
          </p:nvSpPr>
          <p:spPr>
            <a:xfrm>
              <a:off x="2068376" y="2288426"/>
              <a:ext cx="5873262" cy="461665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8"/>
            <p:cNvSpPr/>
            <p:nvPr/>
          </p:nvSpPr>
          <p:spPr>
            <a:xfrm>
              <a:off x="629586" y="2774264"/>
              <a:ext cx="7310728" cy="45719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29586" y="2288426"/>
            <a:ext cx="7322899" cy="1345608"/>
            <a:chOff x="629586" y="2288426"/>
            <a:chExt cx="7322899" cy="1345608"/>
          </a:xfrm>
        </p:grpSpPr>
        <p:grpSp>
          <p:nvGrpSpPr>
            <p:cNvPr id="16" name="组合 15"/>
            <p:cNvGrpSpPr/>
            <p:nvPr/>
          </p:nvGrpSpPr>
          <p:grpSpPr>
            <a:xfrm>
              <a:off x="641757" y="2288426"/>
              <a:ext cx="7310728" cy="1248386"/>
              <a:chOff x="641757" y="2288426"/>
              <a:chExt cx="7310728" cy="124838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2141619" y="3121312"/>
                <a:ext cx="581086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just">
                  <a:spcAft>
                    <a:spcPts val="0"/>
                  </a:spcAft>
                </a:pPr>
                <a:r>
                  <a:rPr lang="zh-CN" altLang="zh-CN" b="1" kern="100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当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诱惑出现在我们眼前时，</a:t>
                </a:r>
                <a:r>
                  <a:rPr lang="zh-CN" altLang="zh-CN" b="1" kern="100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我们</a:t>
                </a:r>
                <a:r>
                  <a:rPr lang="zh-CN" altLang="en-US" b="1" kern="100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将</a:t>
                </a:r>
                <a:r>
                  <a:rPr lang="zh-CN" altLang="zh-CN" b="1" kern="100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变得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不够理性。</a:t>
                </a: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641757" y="2288426"/>
                <a:ext cx="7299881" cy="461665"/>
                <a:chOff x="641757" y="2288426"/>
                <a:chExt cx="7299881" cy="461665"/>
              </a:xfrm>
            </p:grpSpPr>
            <p:sp>
              <p:nvSpPr>
                <p:cNvPr id="2" name="矩形 1"/>
                <p:cNvSpPr/>
                <p:nvPr/>
              </p:nvSpPr>
              <p:spPr>
                <a:xfrm>
                  <a:off x="2068376" y="2334592"/>
                  <a:ext cx="5873262" cy="3693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algn="just">
                    <a:spcAft>
                      <a:spcPts val="0"/>
                    </a:spcAft>
                  </a:pPr>
                  <a:r>
                    <a:rPr lang="zh-CN" altLang="zh-CN" b="1" kern="100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等待时间</a:t>
                  </a:r>
                  <a:r>
                    <a:rPr lang="zh-CN" altLang="zh-CN" b="1" kern="100" dirty="0"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越长，奖励对你来说价值越低，诱惑力更小。</a:t>
                  </a:r>
                  <a:endParaRPr lang="zh-CN" altLang="zh-CN" b="1" kern="100" dirty="0"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641757" y="2288426"/>
                  <a:ext cx="1415772" cy="461665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sz="2400" b="1" dirty="0">
                      <a:solidFill>
                        <a:schemeClr val="bg1"/>
                      </a:solidFill>
                    </a:rPr>
                    <a:t>延迟折扣</a:t>
                  </a:r>
                </a:p>
              </p:txBody>
            </p:sp>
          </p:grpSp>
          <p:sp>
            <p:nvSpPr>
              <p:cNvPr id="12" name="矩形 11"/>
              <p:cNvSpPr/>
              <p:nvPr/>
            </p:nvSpPr>
            <p:spPr>
              <a:xfrm>
                <a:off x="641757" y="3075147"/>
                <a:ext cx="1415772" cy="46166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</p:spPr>
            <p:txBody>
              <a:bodyPr wrap="none">
                <a:spAutoFit/>
              </a:bodyPr>
              <a:lstStyle/>
              <a:p>
                <a:r>
                  <a:rPr lang="zh-CN" altLang="en-US" sz="2400" b="1" dirty="0">
                    <a:solidFill>
                      <a:schemeClr val="bg1"/>
                    </a:solidFill>
                  </a:rPr>
                  <a:t>有限理性</a:t>
                </a: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068376" y="3075146"/>
                <a:ext cx="5873262" cy="455845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矩形 28"/>
            <p:cNvSpPr/>
            <p:nvPr/>
          </p:nvSpPr>
          <p:spPr>
            <a:xfrm>
              <a:off x="629586" y="3554841"/>
              <a:ext cx="7310728" cy="79193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2043289" y="4357511"/>
            <a:ext cx="5835022" cy="117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1443591" y="4386963"/>
            <a:ext cx="650889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创造诱惑与自己的</a:t>
            </a:r>
            <a:r>
              <a:rPr lang="zh-CN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距离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（时间和空间）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zh-CN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拒绝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诱惑会变得</a:t>
            </a:r>
            <a:r>
              <a:rPr lang="zh-CN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容易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110864" y="5355854"/>
            <a:ext cx="4801314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学习收起手机，工作关闭电脑上无关的程序。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将诱惑推迟至未来，减少其吸引力。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05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8996" y="2007164"/>
            <a:ext cx="6817226" cy="437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在所有诱惑面前必须等待</a:t>
            </a:r>
            <a:r>
              <a:rPr lang="en-US" altLang="zh-CN" sz="2400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分钟</a:t>
            </a: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这</a:t>
            </a: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分钟内，你一定要时刻想着长远的目标，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以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抵抗诱惑，也可以创造一些物理或视觉上的距离。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如果</a:t>
            </a: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分钟后你还是想要，你就可以拥有它。</a:t>
            </a:r>
            <a:endParaRPr lang="en-US" altLang="zh-CN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0"/>
              </a:spcAft>
            </a:pPr>
            <a:r>
              <a:rPr lang="en-US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分钟，大脑会把诱惑看成“未来的奖励”冲动就会减小。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再坚持</a:t>
            </a:r>
            <a:r>
              <a:rPr lang="en-US" altLang="zh-CN" sz="2400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分钟</a:t>
            </a: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当然，也可以是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坚持</a:t>
            </a: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分钟，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</a:t>
            </a: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10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分钟后你就可以选择停下来。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当然，一旦开始你就不会停下来，这能有效对抗拖延症。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10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911197" y="595644"/>
            <a:ext cx="18710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等待</a:t>
            </a:r>
            <a:r>
              <a:rPr lang="en-US" altLang="zh-CN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10</a:t>
            </a:r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分钟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20482" name="Picture 2" descr="http://distribute.quanjing.com/mf821-02687553.jpg?seid=Bwy4mJeTmdi2odC1ntn8BwyWndv8mtj8FhX8FdmWmhWYmdeZltmTmsaXotOXndO1mxWWFa%3d%3dcd912fd04f5f01d3be98ada1a116cf4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251"/>
          <a:stretch/>
        </p:blipFill>
        <p:spPr bwMode="auto">
          <a:xfrm>
            <a:off x="5689600" y="3690891"/>
            <a:ext cx="3454400" cy="316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59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预先承诺的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价值</a:t>
              </a:r>
              <a:r>
                <a:rPr lang="en-US" altLang="zh-CN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-</a:t>
              </a:r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破釜沉舟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07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1221343" y="2459561"/>
            <a:ext cx="6342628" cy="780866"/>
            <a:chOff x="1221343" y="2459561"/>
            <a:chExt cx="6342628" cy="780866"/>
          </a:xfrm>
        </p:grpSpPr>
        <p:sp>
          <p:nvSpPr>
            <p:cNvPr id="9" name="文本框 8"/>
            <p:cNvSpPr txBox="1"/>
            <p:nvPr/>
          </p:nvSpPr>
          <p:spPr>
            <a:xfrm>
              <a:off x="1739342" y="2498853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做好拒绝诱惑的准备</a:t>
              </a:r>
              <a:endParaRPr lang="zh-CN" altLang="en-US" sz="2000" b="1" dirty="0"/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716259" y="2870452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716259" y="2871095"/>
              <a:ext cx="50321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在未来的自我被诱惑蒙蔽之前，提前做出选择。</a:t>
              </a:r>
              <a:endParaRPr lang="zh-CN" altLang="en-US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221343" y="2459561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1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221344" y="3658446"/>
            <a:ext cx="6342627" cy="796254"/>
            <a:chOff x="1221344" y="3528865"/>
            <a:chExt cx="6342627" cy="796254"/>
          </a:xfrm>
        </p:grpSpPr>
        <p:sp>
          <p:nvSpPr>
            <p:cNvPr id="13" name="文本框 12"/>
            <p:cNvSpPr txBox="1"/>
            <p:nvPr/>
          </p:nvSpPr>
          <p:spPr>
            <a:xfrm>
              <a:off x="1716259" y="356564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/>
                <a:t>让改变偏好变得更难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716259" y="3955144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1716259" y="3955787"/>
              <a:ext cx="50321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设置障碍或者制作延长，让选择诱惑变得艰难。</a:t>
              </a:r>
              <a:endParaRPr lang="zh-CN" alt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221344" y="3528865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2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21343" y="4864552"/>
            <a:ext cx="6342628" cy="792893"/>
            <a:chOff x="1221343" y="4766079"/>
            <a:chExt cx="6342628" cy="792893"/>
          </a:xfrm>
        </p:grpSpPr>
        <p:sp>
          <p:nvSpPr>
            <p:cNvPr id="14" name="文本框 13"/>
            <p:cNvSpPr txBox="1"/>
            <p:nvPr/>
          </p:nvSpPr>
          <p:spPr>
            <a:xfrm>
              <a:off x="1716259" y="4789530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激励未来的自己</a:t>
              </a:r>
              <a:endParaRPr lang="zh-CN" altLang="en-US" sz="2000" b="1" dirty="0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716259" y="5188997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1716259" y="5189640"/>
              <a:ext cx="5724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假如屈服于诱惑就用自己最不喜欢做的事情惩罚自己。</a:t>
              </a:r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221343" y="4766079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3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1602769"/>
            <a:ext cx="9144000" cy="455124"/>
            <a:chOff x="0" y="1602769"/>
            <a:chExt cx="9144000" cy="455124"/>
          </a:xfrm>
        </p:grpSpPr>
        <p:sp>
          <p:nvSpPr>
            <p:cNvPr id="2" name="矩形 1"/>
            <p:cNvSpPr/>
            <p:nvPr/>
          </p:nvSpPr>
          <p:spPr>
            <a:xfrm>
              <a:off x="0" y="1602769"/>
              <a:ext cx="9144000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spcAft>
                  <a:spcPts val="0"/>
                </a:spcAft>
              </a:pPr>
              <a:r>
                <a:rPr lang="zh-CN" altLang="zh-CN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我们</a:t>
              </a:r>
              <a:r>
                <a:rPr lang="zh-CN" altLang="zh-CN" sz="2000" b="1" kern="1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要限制自己的选择</a:t>
              </a:r>
              <a:r>
                <a:rPr lang="zh-CN" altLang="zh-CN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zh-CN" altLang="en-US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使</a:t>
              </a:r>
              <a:r>
                <a:rPr lang="zh-CN" altLang="zh-CN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选择诱惑</a:t>
              </a:r>
              <a:r>
                <a:rPr lang="zh-CN" altLang="en-US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变得艰难</a:t>
              </a:r>
              <a:r>
                <a:rPr lang="zh-CN" altLang="zh-CN" sz="2000" b="1" kern="1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endParaRPr lang="zh-CN" altLang="zh-CN" sz="2000" b="1" kern="100" dirty="0">
                <a:solidFill>
                  <a:srgbClr val="FFFF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8"/>
            <p:cNvSpPr/>
            <p:nvPr/>
          </p:nvSpPr>
          <p:spPr>
            <a:xfrm>
              <a:off x="0" y="2002879"/>
              <a:ext cx="9143999" cy="55014"/>
            </a:xfrm>
            <a:custGeom>
              <a:avLst/>
              <a:gdLst>
                <a:gd name="connsiteX0" fmla="*/ 0 w 9144000"/>
                <a:gd name="connsiteY0" fmla="*/ 0 h 110655"/>
                <a:gd name="connsiteX1" fmla="*/ 9144000 w 9144000"/>
                <a:gd name="connsiteY1" fmla="*/ 0 h 110655"/>
                <a:gd name="connsiteX2" fmla="*/ 9144000 w 9144000"/>
                <a:gd name="connsiteY2" fmla="*/ 110655 h 110655"/>
                <a:gd name="connsiteX3" fmla="*/ 0 w 9144000"/>
                <a:gd name="connsiteY3" fmla="*/ 110655 h 110655"/>
                <a:gd name="connsiteX4" fmla="*/ 0 w 9144000"/>
                <a:gd name="connsiteY4" fmla="*/ 0 h 110655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9144000 w 9144000"/>
                <a:gd name="connsiteY2" fmla="*/ 110655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  <a:gd name="connsiteX0" fmla="*/ 0 w 9144000"/>
                <a:gd name="connsiteY0" fmla="*/ 0 h 120180"/>
                <a:gd name="connsiteX1" fmla="*/ 9144000 w 9144000"/>
                <a:gd name="connsiteY1" fmla="*/ 0 h 120180"/>
                <a:gd name="connsiteX2" fmla="*/ 8972550 w 9144000"/>
                <a:gd name="connsiteY2" fmla="*/ 120180 h 120180"/>
                <a:gd name="connsiteX3" fmla="*/ 123825 w 9144000"/>
                <a:gd name="connsiteY3" fmla="*/ 120180 h 120180"/>
                <a:gd name="connsiteX4" fmla="*/ 0 w 9144000"/>
                <a:gd name="connsiteY4" fmla="*/ 0 h 1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20180">
                  <a:moveTo>
                    <a:pt x="0" y="0"/>
                  </a:moveTo>
                  <a:lnTo>
                    <a:pt x="9144000" y="0"/>
                  </a:lnTo>
                  <a:lnTo>
                    <a:pt x="8972550" y="120180"/>
                  </a:lnTo>
                  <a:lnTo>
                    <a:pt x="123825" y="120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784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292517" y="355182"/>
            <a:ext cx="6026789" cy="1080956"/>
            <a:chOff x="2292517" y="383318"/>
            <a:chExt cx="6026789" cy="1080956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坑未来的自己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  <a:p>
              <a:pPr lvl="0" algn="r"/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7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976792" y="1508228"/>
            <a:ext cx="7598490" cy="2721784"/>
            <a:chOff x="976792" y="1508228"/>
            <a:chExt cx="7598490" cy="2721784"/>
          </a:xfrm>
        </p:grpSpPr>
        <p:sp>
          <p:nvSpPr>
            <p:cNvPr id="9" name="矩形 10"/>
            <p:cNvSpPr/>
            <p:nvPr/>
          </p:nvSpPr>
          <p:spPr>
            <a:xfrm>
              <a:off x="998805" y="1508228"/>
              <a:ext cx="7576477" cy="2721784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0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组合 10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418366" y="2157869"/>
              <a:ext cx="41088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平时不好好学习，期末前才熬夜苦读？</a:t>
              </a:r>
              <a:endParaRPr lang="zh-CN" altLang="en-US" b="1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447826" y="2689503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今天的衣服和明天一起洗吧？</a:t>
              </a:r>
              <a:endParaRPr lang="zh-CN" altLang="en-US" b="1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47826" y="3222559"/>
              <a:ext cx="38779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今天早点睡觉，明天早点起来做事？</a:t>
              </a:r>
              <a:endParaRPr lang="zh-CN" altLang="en-US" b="1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447826" y="3348269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19" name="L 形 18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L 形 19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L 形 20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1644145" y="4592033"/>
            <a:ext cx="557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如果你中枪了，没关系！没有人能躲过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拖延症</a:t>
            </a:r>
            <a:r>
              <a:rPr lang="zh-CN" altLang="en-US" sz="2000" b="1" dirty="0" smtClean="0"/>
              <a:t>：</a:t>
            </a:r>
            <a:endParaRPr lang="en-US" altLang="zh-CN" sz="2000" b="1" dirty="0" smtClean="0"/>
          </a:p>
        </p:txBody>
      </p:sp>
      <p:sp>
        <p:nvSpPr>
          <p:cNvPr id="27" name="文本框 26"/>
          <p:cNvSpPr txBox="1"/>
          <p:nvPr/>
        </p:nvSpPr>
        <p:spPr>
          <a:xfrm>
            <a:off x="2470986" y="5427500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我们最喜欢</a:t>
            </a:r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</a:rPr>
              <a:t>坑</a:t>
            </a:r>
            <a:r>
              <a:rPr lang="zh-CN" altLang="en-US" sz="3200" b="1" dirty="0"/>
              <a:t>未来</a:t>
            </a:r>
            <a:r>
              <a:rPr lang="zh-CN" altLang="en-US" sz="3200" b="1" dirty="0" smtClean="0"/>
              <a:t>的自己</a:t>
            </a:r>
            <a:r>
              <a:rPr lang="zh-CN" altLang="en-US" sz="3200" b="1" dirty="0"/>
              <a:t>！</a:t>
            </a:r>
            <a:endParaRPr lang="en-US" altLang="zh-CN" sz="3200" b="1" dirty="0" smtClean="0"/>
          </a:p>
        </p:txBody>
      </p:sp>
      <p:pic>
        <p:nvPicPr>
          <p:cNvPr id="28" name="Picture 2" descr="http://zgycw.smejs.com/bbs/attachments/month_0912/20091209_c7e0389747d1129d88b2qg9EoON8QWUO.jp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6"/>
          <a:stretch/>
        </p:blipFill>
        <p:spPr bwMode="auto">
          <a:xfrm>
            <a:off x="924521" y="4592033"/>
            <a:ext cx="894213" cy="142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矩形 23"/>
          <p:cNvSpPr/>
          <p:nvPr/>
        </p:nvSpPr>
        <p:spPr>
          <a:xfrm rot="21060633">
            <a:off x="4479289" y="5396721"/>
            <a:ext cx="646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坑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09766" y="3831680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问：你是说拖延症吗？   答：是的！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68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distribute.quanjing.com/bld010845.jpg?seid=yMXKmdeWodq1FgjSzdaWmNWXmNX8FhX8mZaWFdiWmtmTmI0YnYaXmdOZnJO0mNWWFa%3d%3d104c69721af6132a69163d61dbbfb57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5" t="8091" r="1388" b="2539"/>
          <a:stretch/>
        </p:blipFill>
        <p:spPr bwMode="auto">
          <a:xfrm flipH="1">
            <a:off x="46793" y="2208226"/>
            <a:ext cx="3679832" cy="279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3717561" y="4326831"/>
            <a:ext cx="61679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2000" b="1" kern="100" dirty="0">
                <a:latin typeface="+mn-ea"/>
                <a:cs typeface="Times New Roman" panose="02020603050405020304" pitchFamily="18" charset="0"/>
              </a:rPr>
              <a:t>在</a:t>
            </a: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未来面对新旧任务</a:t>
            </a:r>
            <a:r>
              <a:rPr lang="zh-CN" altLang="en-US" sz="2000" b="1" kern="100" dirty="0">
                <a:latin typeface="+mn-ea"/>
                <a:cs typeface="Times New Roman" panose="02020603050405020304" pitchFamily="18" charset="0"/>
              </a:rPr>
              <a:t>，压力更大，导致</a:t>
            </a: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拖延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透支未来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07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矩形 7"/>
          <p:cNvSpPr/>
          <p:nvPr/>
        </p:nvSpPr>
        <p:spPr>
          <a:xfrm>
            <a:off x="3717561" y="2206470"/>
            <a:ext cx="54568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b="1" kern="100" dirty="0" smtClean="0">
                <a:latin typeface="+mn-ea"/>
                <a:cs typeface="Times New Roman" panose="02020603050405020304" pitchFamily="18" charset="0"/>
              </a:rPr>
              <a:t>把未来自己想像成</a:t>
            </a:r>
            <a:r>
              <a:rPr lang="zh-CN" altLang="zh-CN" sz="2000" b="1" kern="100" dirty="0">
                <a:latin typeface="+mn-ea"/>
                <a:cs typeface="Times New Roman" panose="02020603050405020304" pitchFamily="18" charset="0"/>
              </a:rPr>
              <a:t>与自己完全不同的人</a:t>
            </a:r>
            <a:endParaRPr lang="zh-CN" altLang="en-US" sz="2000" b="1" dirty="0"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717561" y="2541609"/>
            <a:ext cx="60349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未来的我一定会有更多空闲时间、更有自控力！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717561" y="3202557"/>
            <a:ext cx="2749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kern="100" dirty="0" smtClean="0">
                <a:latin typeface="+mn-ea"/>
                <a:cs typeface="Times New Roman" panose="02020603050405020304" pitchFamily="18" charset="0"/>
              </a:rPr>
              <a:t>将</a:t>
            </a:r>
            <a:r>
              <a:rPr lang="zh-CN" altLang="zh-CN" sz="2000" b="1" kern="100" dirty="0">
                <a:latin typeface="+mn-ea"/>
                <a:cs typeface="Times New Roman" panose="02020603050405020304" pitchFamily="18" charset="0"/>
              </a:rPr>
              <a:t>事情推给未来的自己</a:t>
            </a:r>
            <a:endParaRPr lang="zh-CN" altLang="en-US" sz="2000" b="1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35689" y="3536555"/>
            <a:ext cx="6034908" cy="324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未来的我做这些事情肯定会很轻松！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717561" y="4656353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我还是我，未来并没有发生改变。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3735689" y="2219215"/>
            <a:ext cx="0" cy="27888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767205" y="2910941"/>
            <a:ext cx="52624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3767205" y="3905887"/>
            <a:ext cx="52624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3767205" y="4997109"/>
            <a:ext cx="52624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545904" y="4560536"/>
            <a:ext cx="75362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Now</a:t>
            </a:r>
            <a:endParaRPr lang="zh-CN" altLang="en-US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2088830" y="4564520"/>
            <a:ext cx="90281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Future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8544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1713368" y="2337102"/>
            <a:ext cx="5594517" cy="1146614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增强与“未来自我”的连续性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07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文本框 7"/>
          <p:cNvSpPr txBox="1"/>
          <p:nvPr/>
        </p:nvSpPr>
        <p:spPr>
          <a:xfrm>
            <a:off x="2047865" y="2459541"/>
            <a:ext cx="5314275" cy="868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b="1" dirty="0" smtClean="0"/>
              <a:t>认为未来的自己与现在自己本质上是一样的人</a:t>
            </a:r>
            <a:endParaRPr lang="en-US" altLang="zh-CN" sz="2000" b="1" dirty="0" smtClean="0"/>
          </a:p>
          <a:p>
            <a:pPr>
              <a:lnSpc>
                <a:spcPct val="140000"/>
              </a:lnSpc>
            </a:pPr>
            <a:r>
              <a:rPr lang="zh-CN" altLang="en-US" dirty="0" smtClean="0"/>
              <a:t>能够有长远的目标，拥有较强的自控能力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3078206" y="3821007"/>
            <a:ext cx="480131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b="1" dirty="0" smtClean="0"/>
              <a:t>未来自我</a:t>
            </a:r>
            <a:r>
              <a:rPr lang="zh-CN" altLang="en-US" sz="2000" b="1" dirty="0"/>
              <a:t>连续</a:t>
            </a:r>
            <a:r>
              <a:rPr lang="zh-CN" altLang="en-US" sz="2000" b="1" dirty="0" smtClean="0"/>
              <a:t>性较差的人</a:t>
            </a:r>
            <a:endParaRPr lang="en-US" altLang="zh-CN" sz="2000" b="1" dirty="0" smtClean="0"/>
          </a:p>
          <a:p>
            <a:r>
              <a:rPr lang="zh-CN" altLang="en-US" dirty="0" smtClean="0"/>
              <a:t>只顾当下的享受，感觉未来和自己毫无关联，</a:t>
            </a:r>
            <a:endParaRPr lang="en-US" altLang="zh-CN" dirty="0" smtClean="0"/>
          </a:p>
          <a:p>
            <a:r>
              <a:rPr lang="zh-CN" altLang="en-US" dirty="0" smtClean="0"/>
              <a:t>忽略自己行为的后果。</a:t>
            </a:r>
            <a:endParaRPr lang="zh-CN" altLang="en-US" dirty="0"/>
          </a:p>
        </p:txBody>
      </p:sp>
      <p:pic>
        <p:nvPicPr>
          <p:cNvPr id="2050" name="Picture 2" descr="http://songshuhui.net/wp-content/uploads/2011/10/ProductiveProcrastination041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71074"/>
            <a:ext cx="4034724" cy="208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20" y="1691209"/>
            <a:ext cx="1219200" cy="1219200"/>
          </a:xfrm>
          <a:prstGeom prst="rect">
            <a:avLst/>
          </a:prstGeom>
        </p:spPr>
      </p:pic>
      <p:sp>
        <p:nvSpPr>
          <p:cNvPr id="16" name="圆角矩形 15"/>
          <p:cNvSpPr/>
          <p:nvPr/>
        </p:nvSpPr>
        <p:spPr>
          <a:xfrm>
            <a:off x="2924113" y="3791926"/>
            <a:ext cx="5594517" cy="1146614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733" y="3241034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7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4740812" y="383318"/>
            <a:ext cx="3578494" cy="711624"/>
            <a:chOff x="4740812" y="383318"/>
            <a:chExt cx="3578494" cy="711624"/>
          </a:xfrm>
          <a:solidFill>
            <a:schemeClr val="bg1">
              <a:lumMod val="65000"/>
            </a:schemeClr>
          </a:solidFill>
        </p:grpSpPr>
        <p:sp>
          <p:nvSpPr>
            <p:cNvPr id="2" name="矩形 1"/>
            <p:cNvSpPr/>
            <p:nvPr/>
          </p:nvSpPr>
          <p:spPr>
            <a:xfrm>
              <a:off x="4740812" y="624320"/>
              <a:ext cx="282315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spcAft>
                  <a:spcPts val="0"/>
                </a:spcAft>
              </a:pPr>
              <a:r>
                <a:rPr lang="zh-CN" altLang="zh-CN" sz="2400" b="1" kern="100" dirty="0" smtClean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意志力的三个力量</a:t>
              </a: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grpFill/>
          </p:grpSpPr>
          <p:sp>
            <p:nvSpPr>
              <p:cNvPr id="32" name="矩形 31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01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663435" y="1574547"/>
            <a:ext cx="7655871" cy="1387768"/>
            <a:chOff x="663435" y="1574547"/>
            <a:chExt cx="7655871" cy="1387768"/>
          </a:xfrm>
        </p:grpSpPr>
        <p:grpSp>
          <p:nvGrpSpPr>
            <p:cNvPr id="38" name="组合 37"/>
            <p:cNvGrpSpPr/>
            <p:nvPr/>
          </p:nvGrpSpPr>
          <p:grpSpPr>
            <a:xfrm>
              <a:off x="663435" y="1574547"/>
              <a:ext cx="7655871" cy="1387768"/>
              <a:chOff x="522986" y="1560480"/>
              <a:chExt cx="6703360" cy="1322881"/>
            </a:xfr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任意多边形 35"/>
              <p:cNvSpPr/>
              <p:nvPr/>
            </p:nvSpPr>
            <p:spPr>
              <a:xfrm>
                <a:off x="522986" y="1560480"/>
                <a:ext cx="6703360" cy="1322881"/>
              </a:xfrm>
              <a:custGeom>
                <a:avLst/>
                <a:gdLst>
                  <a:gd name="connsiteX0" fmla="*/ 82198 w 6703360"/>
                  <a:gd name="connsiteY0" fmla="*/ 0 h 1322881"/>
                  <a:gd name="connsiteX1" fmla="*/ 6703360 w 6703360"/>
                  <a:gd name="connsiteY1" fmla="*/ 0 h 1322881"/>
                  <a:gd name="connsiteX2" fmla="*/ 6703360 w 6703360"/>
                  <a:gd name="connsiteY2" fmla="*/ 1322881 h 1322881"/>
                  <a:gd name="connsiteX3" fmla="*/ 0 w 6703360"/>
                  <a:gd name="connsiteY3" fmla="*/ 1322881 h 1322881"/>
                  <a:gd name="connsiteX4" fmla="*/ 0 w 6703360"/>
                  <a:gd name="connsiteY4" fmla="*/ 331402 h 1322881"/>
                  <a:gd name="connsiteX5" fmla="*/ 0 w 6703360"/>
                  <a:gd name="connsiteY5" fmla="*/ 140963 h 1322881"/>
                  <a:gd name="connsiteX6" fmla="*/ 0 w 6703360"/>
                  <a:gd name="connsiteY6" fmla="*/ 66282 h 1322881"/>
                  <a:gd name="connsiteX7" fmla="*/ 82198 w 6703360"/>
                  <a:gd name="connsiteY7" fmla="*/ 0 h 1322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03360" h="1322881">
                    <a:moveTo>
                      <a:pt x="82198" y="0"/>
                    </a:moveTo>
                    <a:lnTo>
                      <a:pt x="6703360" y="0"/>
                    </a:lnTo>
                    <a:lnTo>
                      <a:pt x="6703360" y="1322881"/>
                    </a:lnTo>
                    <a:lnTo>
                      <a:pt x="0" y="1322881"/>
                    </a:lnTo>
                    <a:lnTo>
                      <a:pt x="0" y="331402"/>
                    </a:lnTo>
                    <a:lnTo>
                      <a:pt x="0" y="140963"/>
                    </a:lnTo>
                    <a:lnTo>
                      <a:pt x="0" y="66282"/>
                    </a:lnTo>
                    <a:cubicBezTo>
                      <a:pt x="0" y="29675"/>
                      <a:pt x="36801" y="0"/>
                      <a:pt x="82198" y="0"/>
                    </a:cubicBezTo>
                    <a:close/>
                  </a:path>
                </a:pathLst>
              </a:custGeom>
              <a:grp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" name="直接连接符 10"/>
              <p:cNvCxnSpPr/>
              <p:nvPr/>
            </p:nvCxnSpPr>
            <p:spPr>
              <a:xfrm>
                <a:off x="664180" y="2175978"/>
                <a:ext cx="6562166" cy="0"/>
              </a:xfrm>
              <a:prstGeom prst="line">
                <a:avLst/>
              </a:prstGeom>
              <a:grpFill/>
              <a:ln>
                <a:solidFill>
                  <a:schemeClr val="bg1">
                    <a:lumMod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矩形 4"/>
            <p:cNvSpPr/>
            <p:nvPr/>
          </p:nvSpPr>
          <p:spPr>
            <a:xfrm>
              <a:off x="804629" y="1775970"/>
              <a:ext cx="5075438" cy="3700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533400" algn="just">
                <a:spcAft>
                  <a:spcPts val="0"/>
                </a:spcAft>
              </a:pPr>
              <a:r>
                <a:rPr lang="zh-CN" altLang="zh-CN" b="1" kern="1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忍受</a:t>
              </a:r>
              <a:r>
                <a:rPr lang="zh-CN" altLang="zh-CN" b="1" kern="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不适、压力，坚持做正在做的事情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5880063" y="1589100"/>
              <a:ext cx="2439239" cy="58534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zh-CN" sz="28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我要</a:t>
              </a:r>
              <a:r>
                <a:rPr lang="zh-CN" altLang="zh-CN" sz="28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做</a:t>
              </a:r>
              <a:endParaRPr lang="zh-CN" altLang="en-US" sz="28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345212" y="2406609"/>
              <a:ext cx="5250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当你困到不行，它会让你继续待在电脑前做</a:t>
              </a:r>
              <a:r>
                <a:rPr lang="en-US" altLang="zh-CN" b="1" dirty="0" smtClean="0"/>
                <a:t>PPT</a:t>
              </a:r>
              <a:r>
                <a:rPr lang="zh-CN" altLang="en-US" b="1" dirty="0" smtClean="0"/>
                <a:t>。</a:t>
              </a:r>
              <a:endParaRPr lang="zh-CN" altLang="en-US" b="1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63432" y="3328272"/>
            <a:ext cx="7655870" cy="1322881"/>
            <a:chOff x="663432" y="3328272"/>
            <a:chExt cx="7655870" cy="1322881"/>
          </a:xfrm>
        </p:grpSpPr>
        <p:grpSp>
          <p:nvGrpSpPr>
            <p:cNvPr id="6" name="组合 5"/>
            <p:cNvGrpSpPr/>
            <p:nvPr/>
          </p:nvGrpSpPr>
          <p:grpSpPr>
            <a:xfrm>
              <a:off x="663432" y="3328272"/>
              <a:ext cx="7655870" cy="1322881"/>
              <a:chOff x="663435" y="5017112"/>
              <a:chExt cx="7655870" cy="1322881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804629" y="5217484"/>
                <a:ext cx="507543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533400" algn="just">
                  <a:spcAft>
                    <a:spcPts val="0"/>
                  </a:spcAft>
                </a:pPr>
                <a:r>
                  <a:rPr lang="zh-CN" altLang="zh-CN" b="1" kern="10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克制</a:t>
                </a:r>
                <a:r>
                  <a:rPr lang="zh-CN" altLang="zh-CN" b="1" kern="1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一时的冲动，抵制诱惑</a:t>
                </a: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663435" y="5017112"/>
                <a:ext cx="7655870" cy="1322881"/>
                <a:chOff x="522986" y="1560480"/>
                <a:chExt cx="6703360" cy="1322881"/>
              </a:xfr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3" name="任意多边形 42"/>
                <p:cNvSpPr/>
                <p:nvPr/>
              </p:nvSpPr>
              <p:spPr>
                <a:xfrm>
                  <a:off x="522986" y="1560480"/>
                  <a:ext cx="6703360" cy="1322881"/>
                </a:xfrm>
                <a:custGeom>
                  <a:avLst/>
                  <a:gdLst>
                    <a:gd name="connsiteX0" fmla="*/ 82198 w 6703360"/>
                    <a:gd name="connsiteY0" fmla="*/ 0 h 1322881"/>
                    <a:gd name="connsiteX1" fmla="*/ 6703360 w 6703360"/>
                    <a:gd name="connsiteY1" fmla="*/ 0 h 1322881"/>
                    <a:gd name="connsiteX2" fmla="*/ 6703360 w 6703360"/>
                    <a:gd name="connsiteY2" fmla="*/ 1322881 h 1322881"/>
                    <a:gd name="connsiteX3" fmla="*/ 0 w 6703360"/>
                    <a:gd name="connsiteY3" fmla="*/ 1322881 h 1322881"/>
                    <a:gd name="connsiteX4" fmla="*/ 0 w 6703360"/>
                    <a:gd name="connsiteY4" fmla="*/ 331402 h 1322881"/>
                    <a:gd name="connsiteX5" fmla="*/ 0 w 6703360"/>
                    <a:gd name="connsiteY5" fmla="*/ 140963 h 1322881"/>
                    <a:gd name="connsiteX6" fmla="*/ 0 w 6703360"/>
                    <a:gd name="connsiteY6" fmla="*/ 66282 h 1322881"/>
                    <a:gd name="connsiteX7" fmla="*/ 82198 w 6703360"/>
                    <a:gd name="connsiteY7" fmla="*/ 0 h 1322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03360" h="1322881">
                      <a:moveTo>
                        <a:pt x="82198" y="0"/>
                      </a:moveTo>
                      <a:lnTo>
                        <a:pt x="6703360" y="0"/>
                      </a:lnTo>
                      <a:lnTo>
                        <a:pt x="6703360" y="1322881"/>
                      </a:lnTo>
                      <a:lnTo>
                        <a:pt x="0" y="1322881"/>
                      </a:lnTo>
                      <a:lnTo>
                        <a:pt x="0" y="331402"/>
                      </a:lnTo>
                      <a:lnTo>
                        <a:pt x="0" y="140963"/>
                      </a:lnTo>
                      <a:lnTo>
                        <a:pt x="0" y="66282"/>
                      </a:lnTo>
                      <a:cubicBezTo>
                        <a:pt x="0" y="29675"/>
                        <a:pt x="36801" y="0"/>
                        <a:pt x="8219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44" name="直接连接符 43"/>
                <p:cNvCxnSpPr/>
                <p:nvPr/>
              </p:nvCxnSpPr>
              <p:spPr>
                <a:xfrm>
                  <a:off x="664180" y="2175978"/>
                  <a:ext cx="6562166" cy="0"/>
                </a:xfrm>
                <a:prstGeom prst="line">
                  <a:avLst/>
                </a:prstGeom>
                <a:grpFill/>
                <a:ln>
                  <a:solidFill>
                    <a:schemeClr val="bg1">
                      <a:lumMod val="50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矩形 46"/>
              <p:cNvSpPr/>
              <p:nvPr/>
            </p:nvSpPr>
            <p:spPr>
              <a:xfrm>
                <a:off x="5880062" y="5039934"/>
                <a:ext cx="2439240" cy="54688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zh-CN" sz="2800" b="1" kern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我不要</a:t>
                </a:r>
                <a:endParaRPr lang="zh-CN" altLang="en-US" sz="28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1345212" y="4130791"/>
              <a:ext cx="5282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它会帮助你克制在做</a:t>
              </a:r>
              <a:r>
                <a:rPr lang="en-US" altLang="zh-CN" b="1" dirty="0" smtClean="0"/>
                <a:t>PPT</a:t>
              </a:r>
              <a:r>
                <a:rPr lang="zh-CN" altLang="en-US" b="1" dirty="0" smtClean="0"/>
                <a:t>的时候想刷微博的冲动。</a:t>
              </a:r>
              <a:endParaRPr lang="zh-CN" altLang="en-US" b="1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428" y="5017110"/>
            <a:ext cx="7655871" cy="1322881"/>
            <a:chOff x="663428" y="5017110"/>
            <a:chExt cx="7655871" cy="1322881"/>
          </a:xfrm>
        </p:grpSpPr>
        <p:grpSp>
          <p:nvGrpSpPr>
            <p:cNvPr id="7" name="组合 6"/>
            <p:cNvGrpSpPr/>
            <p:nvPr/>
          </p:nvGrpSpPr>
          <p:grpSpPr>
            <a:xfrm>
              <a:off x="663428" y="5017110"/>
              <a:ext cx="7655871" cy="1322881"/>
              <a:chOff x="663434" y="3328273"/>
              <a:chExt cx="7655871" cy="1322881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804630" y="3530388"/>
                <a:ext cx="507543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533400" algn="just">
                  <a:spcAft>
                    <a:spcPts val="0"/>
                  </a:spcAft>
                </a:pPr>
                <a:r>
                  <a:rPr lang="zh-CN" altLang="zh-CN" b="1" kern="10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牢记</a:t>
                </a:r>
                <a:r>
                  <a:rPr lang="zh-CN" altLang="zh-CN" b="1" kern="1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长远目标，不为短期</a:t>
                </a:r>
                <a:r>
                  <a:rPr lang="zh-CN" altLang="en-US" b="1" kern="1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诱惑</a:t>
                </a:r>
                <a:r>
                  <a:rPr lang="zh-CN" altLang="zh-CN" b="1" kern="1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所控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804629" y="4079269"/>
                <a:ext cx="656216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9" name="组合 38"/>
              <p:cNvGrpSpPr/>
              <p:nvPr/>
            </p:nvGrpSpPr>
            <p:grpSpPr>
              <a:xfrm>
                <a:off x="663434" y="3328273"/>
                <a:ext cx="7655871" cy="1322881"/>
                <a:chOff x="522986" y="1560480"/>
                <a:chExt cx="6703360" cy="1322881"/>
              </a:xfr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0" name="任意多边形 39"/>
                <p:cNvSpPr/>
                <p:nvPr/>
              </p:nvSpPr>
              <p:spPr>
                <a:xfrm>
                  <a:off x="522986" y="1560480"/>
                  <a:ext cx="6703360" cy="1322881"/>
                </a:xfrm>
                <a:custGeom>
                  <a:avLst/>
                  <a:gdLst>
                    <a:gd name="connsiteX0" fmla="*/ 82198 w 6703360"/>
                    <a:gd name="connsiteY0" fmla="*/ 0 h 1322881"/>
                    <a:gd name="connsiteX1" fmla="*/ 6703360 w 6703360"/>
                    <a:gd name="connsiteY1" fmla="*/ 0 h 1322881"/>
                    <a:gd name="connsiteX2" fmla="*/ 6703360 w 6703360"/>
                    <a:gd name="connsiteY2" fmla="*/ 1322881 h 1322881"/>
                    <a:gd name="connsiteX3" fmla="*/ 0 w 6703360"/>
                    <a:gd name="connsiteY3" fmla="*/ 1322881 h 1322881"/>
                    <a:gd name="connsiteX4" fmla="*/ 0 w 6703360"/>
                    <a:gd name="connsiteY4" fmla="*/ 331402 h 1322881"/>
                    <a:gd name="connsiteX5" fmla="*/ 0 w 6703360"/>
                    <a:gd name="connsiteY5" fmla="*/ 140963 h 1322881"/>
                    <a:gd name="connsiteX6" fmla="*/ 0 w 6703360"/>
                    <a:gd name="connsiteY6" fmla="*/ 66282 h 1322881"/>
                    <a:gd name="connsiteX7" fmla="*/ 82198 w 6703360"/>
                    <a:gd name="connsiteY7" fmla="*/ 0 h 1322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03360" h="1322881">
                      <a:moveTo>
                        <a:pt x="82198" y="0"/>
                      </a:moveTo>
                      <a:lnTo>
                        <a:pt x="6703360" y="0"/>
                      </a:lnTo>
                      <a:lnTo>
                        <a:pt x="6703360" y="1322881"/>
                      </a:lnTo>
                      <a:lnTo>
                        <a:pt x="0" y="1322881"/>
                      </a:lnTo>
                      <a:lnTo>
                        <a:pt x="0" y="331402"/>
                      </a:lnTo>
                      <a:lnTo>
                        <a:pt x="0" y="140963"/>
                      </a:lnTo>
                      <a:lnTo>
                        <a:pt x="0" y="66282"/>
                      </a:lnTo>
                      <a:cubicBezTo>
                        <a:pt x="0" y="29675"/>
                        <a:pt x="36801" y="0"/>
                        <a:pt x="8219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41" name="直接连接符 40"/>
                <p:cNvCxnSpPr/>
                <p:nvPr/>
              </p:nvCxnSpPr>
              <p:spPr>
                <a:xfrm>
                  <a:off x="664180" y="2175978"/>
                  <a:ext cx="6562166" cy="0"/>
                </a:xfrm>
                <a:prstGeom prst="line">
                  <a:avLst/>
                </a:prstGeom>
                <a:grpFill/>
                <a:ln>
                  <a:solidFill>
                    <a:schemeClr val="bg1">
                      <a:lumMod val="50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矩形 44"/>
              <p:cNvSpPr/>
              <p:nvPr/>
            </p:nvSpPr>
            <p:spPr>
              <a:xfrm>
                <a:off x="5880062" y="3343368"/>
                <a:ext cx="2439241" cy="53931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zh-CN" sz="2800" b="1" kern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我想要</a:t>
                </a:r>
                <a:endParaRPr lang="zh-CN" altLang="en-US" sz="28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1345212" y="5777778"/>
              <a:ext cx="6676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它会让你知道你真正想要的是完成一份好的</a:t>
              </a:r>
              <a:r>
                <a:rPr lang="en-US" altLang="zh-CN" b="1" dirty="0" smtClean="0"/>
                <a:t>PPT</a:t>
              </a:r>
              <a:r>
                <a:rPr lang="zh-CN" altLang="en-US" b="1" dirty="0" smtClean="0"/>
                <a:t>，而不是懒觉。</a:t>
              </a:r>
              <a:endParaRPr lang="zh-CN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9699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193367" y="2734138"/>
            <a:ext cx="4473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</a:rPr>
              <a:t>意志力传染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40710" y="1744394"/>
            <a:ext cx="12105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7200" b="1" dirty="0" smtClean="0">
                <a:solidFill>
                  <a:schemeClr val="bg1"/>
                </a:solidFill>
              </a:rPr>
              <a:t>08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751298" y="1983545"/>
            <a:ext cx="368510" cy="12942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57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550919" y="5031587"/>
            <a:ext cx="6359661" cy="8248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just">
              <a:lnSpc>
                <a:spcPct val="140000"/>
              </a:lnSpc>
              <a:spcAft>
                <a:spcPts val="0"/>
              </a:spcAft>
            </a:pPr>
            <a:r>
              <a:rPr lang="zh-CN" altLang="zh-CN" kern="100" dirty="0" smtClean="0">
                <a:latin typeface="+mn-ea"/>
                <a:cs typeface="Times New Roman" panose="02020603050405020304" pitchFamily="18" charset="0"/>
              </a:rPr>
              <a:t>当</a:t>
            </a:r>
            <a:r>
              <a:rPr lang="zh-CN" altLang="zh-CN" kern="100" dirty="0">
                <a:latin typeface="+mn-ea"/>
                <a:cs typeface="Times New Roman" panose="02020603050405020304" pitchFamily="18" charset="0"/>
              </a:rPr>
              <a:t>我们发现别人努力的目标时，我们也会变得更加努力</a:t>
            </a:r>
            <a:r>
              <a:rPr lang="zh-CN" altLang="zh-CN" kern="100" dirty="0" smtClean="0"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lvl="0" algn="just">
              <a:lnSpc>
                <a:spcPct val="140000"/>
              </a:lnSpc>
              <a:spcAft>
                <a:spcPts val="0"/>
              </a:spcAft>
            </a:pPr>
            <a:r>
              <a:rPr lang="zh-CN" altLang="zh-CN" sz="1600" b="1" kern="100" dirty="0" smtClean="0">
                <a:latin typeface="+mn-ea"/>
                <a:cs typeface="Times New Roman" panose="02020603050405020304" pitchFamily="18" charset="0"/>
              </a:rPr>
              <a:t>但是</a:t>
            </a:r>
            <a:r>
              <a:rPr lang="zh-CN" altLang="zh-CN" sz="1600" b="1" kern="100" dirty="0">
                <a:latin typeface="+mn-ea"/>
                <a:cs typeface="Times New Roman" panose="02020603050405020304" pitchFamily="18" charset="0"/>
              </a:rPr>
              <a:t>看到别人偷懒时或者像偷懒时，自己隐藏的</a:t>
            </a:r>
            <a:r>
              <a:rPr lang="zh-CN" altLang="zh-CN" sz="1600" b="1" kern="100" dirty="0" smtClean="0">
                <a:latin typeface="+mn-ea"/>
                <a:cs typeface="Times New Roman" panose="02020603050405020304" pitchFamily="18" charset="0"/>
              </a:rPr>
              <a:t>偷懒目标</a:t>
            </a:r>
            <a:r>
              <a:rPr lang="zh-CN" altLang="zh-CN" sz="1600" b="1" kern="100" dirty="0">
                <a:latin typeface="+mn-ea"/>
                <a:cs typeface="Times New Roman" panose="02020603050405020304" pitchFamily="18" charset="0"/>
              </a:rPr>
              <a:t>就会被激发</a:t>
            </a:r>
            <a:r>
              <a:rPr lang="zh-CN" altLang="zh-CN" sz="1600" b="1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zh-CN" sz="1600" b="1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07192" y="1650834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kern="1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人的习惯、行为具有传染性</a:t>
            </a:r>
            <a:endParaRPr lang="zh-CN" altLang="en-US" sz="24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6" name="矩形 5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意志力传染性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08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矩形 9"/>
          <p:cNvSpPr/>
          <p:nvPr/>
        </p:nvSpPr>
        <p:spPr>
          <a:xfrm>
            <a:off x="2082055" y="2215561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人有观察别人、了解别人感受的天性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082055" y="2630744"/>
            <a:ext cx="5684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人有</a:t>
            </a:r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无意识模仿别人行动的本能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会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传染</a:t>
            </a:r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别人的情绪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53748" y="1555638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人的习惯、行为具有传染性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2109786" y="2237602"/>
            <a:ext cx="0" cy="69458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507192" y="386244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kern="1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目标也会</a:t>
            </a:r>
            <a:r>
              <a:rPr lang="zh-CN" altLang="en-US" sz="2400" b="1" kern="1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传染？！</a:t>
            </a:r>
            <a:endParaRPr lang="zh-CN" altLang="en-US" sz="2400" b="1" kern="1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391326" y="37529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目标也会</a:t>
            </a:r>
            <a:r>
              <a:rPr lang="zh-CN" altLang="en-US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传染？！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068978" y="4305964"/>
            <a:ext cx="0" cy="34287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068978" y="4333652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当我们发现两者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共有的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目标，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</a:t>
            </a:r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便会改变自己的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行为</a:t>
            </a:r>
            <a:r>
              <a:rPr lang="zh-CN" altLang="en-US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627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341" y="2043454"/>
            <a:ext cx="6415259" cy="437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强化自己的目标</a:t>
            </a: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每天开始的时候花几分钟想想自己的目标，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kern="100" dirty="0">
                <a:latin typeface="+mn-ea"/>
                <a:cs typeface="Times New Roman" panose="02020603050405020304" pitchFamily="18" charset="0"/>
              </a:rPr>
              <a:t>想想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你会怎么受到诱惑，想要改变自己的目标</a:t>
            </a:r>
            <a:r>
              <a:rPr lang="en-US" altLang="zh-CN" kern="100" dirty="0" smtClean="0">
                <a:latin typeface="+mn-ea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回想自己的目标能强化这个目标，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避免你感染他人的目标。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sz="1600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sz="1600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sz="1600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我们坚定一个目标的时候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（比如减肥），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同时还要意识到你潜在一个与之冲突的目标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（比如吃零食）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当我们看到别人的行为与自己最大的目标冲突时，</a:t>
            </a:r>
            <a:endParaRPr lang="en-US" altLang="zh-CN" kern="1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大脑会要保持高度警惕，这叫“反抗控制</a:t>
            </a:r>
            <a:r>
              <a:rPr lang="en-US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”.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680961" y="323555"/>
            <a:ext cx="710791" cy="1730328"/>
            <a:chOff x="7680961" y="323555"/>
            <a:chExt cx="710791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65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11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391551" y="595644"/>
            <a:ext cx="33906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增强你的自控免疫系统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17410" name="Picture 2" descr="http://fj.sinaimg.cn/2012/0706/U8023P911DT201207060912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3592286"/>
            <a:ext cx="2400300" cy="3265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6821311" y="324433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你不会也想打哈欠吧？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73605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292517" y="633277"/>
            <a:ext cx="52714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b="1" kern="100" dirty="0" smtClean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rPr>
              <a:t>群体传染性</a:t>
            </a:r>
            <a:endParaRPr lang="zh-CN" altLang="en-US" sz="2400" b="1" kern="100" dirty="0">
              <a:solidFill>
                <a:schemeClr val="bg1">
                  <a:lumMod val="50000"/>
                </a:schemeClr>
              </a:solidFill>
              <a:latin typeface="+mj-ea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63971" y="387056"/>
            <a:ext cx="755335" cy="70788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08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76792" y="1508228"/>
            <a:ext cx="7598490" cy="2721784"/>
            <a:chOff x="976792" y="1508228"/>
            <a:chExt cx="7598490" cy="2721784"/>
          </a:xfrm>
        </p:grpSpPr>
        <p:sp>
          <p:nvSpPr>
            <p:cNvPr id="6" name="矩形 10"/>
            <p:cNvSpPr/>
            <p:nvPr/>
          </p:nvSpPr>
          <p:spPr>
            <a:xfrm>
              <a:off x="998805" y="1508228"/>
              <a:ext cx="7576477" cy="2721784"/>
            </a:xfrm>
            <a:custGeom>
              <a:avLst/>
              <a:gdLst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0 w 4381649"/>
                <a:gd name="connsiteY3" fmla="*/ 2434052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0 w 4381649"/>
                <a:gd name="connsiteY0" fmla="*/ 0 h 2434052"/>
                <a:gd name="connsiteX1" fmla="*/ 4381649 w 4381649"/>
                <a:gd name="connsiteY1" fmla="*/ 0 h 2434052"/>
                <a:gd name="connsiteX2" fmla="*/ 4381649 w 4381649"/>
                <a:gd name="connsiteY2" fmla="*/ 2434052 h 2434052"/>
                <a:gd name="connsiteX3" fmla="*/ 28136 w 4381649"/>
                <a:gd name="connsiteY3" fmla="*/ 2419984 h 2434052"/>
                <a:gd name="connsiteX4" fmla="*/ 0 w 4381649"/>
                <a:gd name="connsiteY4" fmla="*/ 0 h 2434052"/>
                <a:gd name="connsiteX0" fmla="*/ 19535 w 4401184"/>
                <a:gd name="connsiteY0" fmla="*/ 0 h 2434052"/>
                <a:gd name="connsiteX1" fmla="*/ 4401184 w 4401184"/>
                <a:gd name="connsiteY1" fmla="*/ 0 h 2434052"/>
                <a:gd name="connsiteX2" fmla="*/ 4401184 w 4401184"/>
                <a:gd name="connsiteY2" fmla="*/ 2434052 h 2434052"/>
                <a:gd name="connsiteX3" fmla="*/ 0 w 4401184"/>
                <a:gd name="connsiteY3" fmla="*/ 2433719 h 2434052"/>
                <a:gd name="connsiteX4" fmla="*/ 19535 w 4401184"/>
                <a:gd name="connsiteY4" fmla="*/ 0 h 243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1184" h="2434052">
                  <a:moveTo>
                    <a:pt x="19535" y="0"/>
                  </a:moveTo>
                  <a:cubicBezTo>
                    <a:pt x="2253808" y="84406"/>
                    <a:pt x="2940634" y="0"/>
                    <a:pt x="4401184" y="0"/>
                  </a:cubicBezTo>
                  <a:lnTo>
                    <a:pt x="4401184" y="2434052"/>
                  </a:lnTo>
                  <a:cubicBezTo>
                    <a:pt x="2950013" y="2429363"/>
                    <a:pt x="2281165" y="2382138"/>
                    <a:pt x="0" y="2433719"/>
                  </a:cubicBezTo>
                  <a:lnTo>
                    <a:pt x="19535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7" name="Picture 2" descr="http://distribute.quanjing.com/top-742968.jpg?seid=Dg9WltC0mJK2ohX0B3aWmJb8mtj8FhX8FdmWmhWYmdeZltiTmJuGmtq6ndy6mdD8mhW%3d06925cf5fe9264265a5f09c41f8207cc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455" b="93818" l="9823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792" y="1576970"/>
              <a:ext cx="1683885" cy="2526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组合 7"/>
            <p:cNvGrpSpPr/>
            <p:nvPr/>
          </p:nvGrpSpPr>
          <p:grpSpPr>
            <a:xfrm>
              <a:off x="6584872" y="1576970"/>
              <a:ext cx="1990410" cy="369332"/>
              <a:chOff x="1543997" y="5051006"/>
              <a:chExt cx="1990410" cy="369332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1572132" y="5051006"/>
                <a:ext cx="1647377" cy="36933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543997" y="5051006"/>
                <a:ext cx="19904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bg1"/>
                    </a:solidFill>
                  </a:rPr>
                  <a:t>你又中了几枪？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2418366" y="2157869"/>
              <a:ext cx="48013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上课的时候，一个人睡觉，你也开始想睡觉？</a:t>
              </a:r>
              <a:endParaRPr lang="zh-CN" altLang="en-US" b="1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447826" y="2689503"/>
              <a:ext cx="50321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图书馆复习，一个人玩手机，你也开始玩手机？</a:t>
              </a:r>
              <a:endParaRPr lang="zh-CN" altLang="en-US" b="1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447826" y="3222559"/>
              <a:ext cx="4339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考试的时候有人作弊，自己也会想作弊？</a:t>
              </a:r>
              <a:endParaRPr lang="zh-CN" altLang="en-US" b="1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7912178" y="2216001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7912178" y="274034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7912178" y="3295619"/>
              <a:ext cx="252856" cy="25285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447826" y="3348269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/>
                <a:t>……</a:t>
              </a:r>
              <a:endParaRPr lang="zh-CN" altLang="en-US" sz="2800" b="1" dirty="0"/>
            </a:p>
          </p:txBody>
        </p:sp>
        <p:sp>
          <p:nvSpPr>
            <p:cNvPr id="16" name="L 形 15"/>
            <p:cNvSpPr/>
            <p:nvPr/>
          </p:nvSpPr>
          <p:spPr>
            <a:xfrm rot="19124509">
              <a:off x="7862094" y="2045438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L 形 16"/>
            <p:cNvSpPr/>
            <p:nvPr/>
          </p:nvSpPr>
          <p:spPr>
            <a:xfrm rot="19124509">
              <a:off x="7847364" y="2585129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L 形 17"/>
            <p:cNvSpPr/>
            <p:nvPr/>
          </p:nvSpPr>
          <p:spPr>
            <a:xfrm rot="19124509">
              <a:off x="7864811" y="3097014"/>
              <a:ext cx="536540" cy="297429"/>
            </a:xfrm>
            <a:prstGeom prst="corner">
              <a:avLst>
                <a:gd name="adj1" fmla="val 37500"/>
                <a:gd name="adj2" fmla="val 3958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1419696" y="4973213"/>
            <a:ext cx="6734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我们更容易感染和我们冲动一致、更普遍的</a:t>
            </a:r>
            <a:r>
              <a:rPr lang="zh-CN" altLang="zh-CN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07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602769"/>
            <a:ext cx="9144000" cy="4001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>
            <a:spAutoFit/>
          </a:bodyPr>
          <a:lstStyle/>
          <a:p>
            <a:pPr lvl="0" algn="ctr">
              <a:spcAft>
                <a:spcPts val="0"/>
              </a:spcAft>
            </a:pPr>
            <a:r>
              <a:rPr lang="zh-CN" altLang="en-US" sz="2000" b="1" kern="1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当一群人在一起</a:t>
            </a:r>
            <a:endParaRPr lang="zh-CN" altLang="zh-CN" sz="2000" b="1" kern="100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群体传染性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08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1221343" y="2459561"/>
            <a:ext cx="6681225" cy="780532"/>
            <a:chOff x="1221343" y="2459561"/>
            <a:chExt cx="6681225" cy="780532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716259" y="2870452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1221343" y="2459561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1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716259" y="2870761"/>
              <a:ext cx="6186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即使我们</a:t>
              </a:r>
              <a:r>
                <a:rPr lang="zh-CN" altLang="en-US" dirty="0"/>
                <a:t>只看到别人屈服于诱惑的证据，我们也会受感染</a:t>
              </a:r>
              <a:r>
                <a:rPr lang="zh-CN" altLang="en-US" dirty="0" smtClean="0"/>
                <a:t>。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221344" y="3658446"/>
            <a:ext cx="6681224" cy="796254"/>
            <a:chOff x="1221344" y="3528865"/>
            <a:chExt cx="6681224" cy="796254"/>
          </a:xfrm>
        </p:grpSpPr>
        <p:sp>
          <p:nvSpPr>
            <p:cNvPr id="13" name="文本框 12"/>
            <p:cNvSpPr txBox="1"/>
            <p:nvPr/>
          </p:nvSpPr>
          <p:spPr>
            <a:xfrm>
              <a:off x="1716259" y="3565641"/>
              <a:ext cx="4288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一群</a:t>
              </a:r>
              <a:r>
                <a:rPr lang="zh-CN" altLang="en-US" sz="2000" b="1" dirty="0"/>
                <a:t>人在一起的时候更容易失去理智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716259" y="3955144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1716259" y="3955787"/>
              <a:ext cx="6186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当知道很多人一起放纵失控的时候，我们的罪恶感会</a:t>
              </a:r>
              <a:r>
                <a:rPr lang="zh-CN" altLang="en-US" dirty="0" smtClean="0"/>
                <a:t>减少。</a:t>
              </a:r>
              <a:endParaRPr lang="zh-CN" alt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221344" y="3528865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2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21343" y="4857331"/>
            <a:ext cx="6912057" cy="792893"/>
            <a:chOff x="1221343" y="4766079"/>
            <a:chExt cx="6912057" cy="792893"/>
          </a:xfrm>
        </p:grpSpPr>
        <p:sp>
          <p:nvSpPr>
            <p:cNvPr id="14" name="文本框 13"/>
            <p:cNvSpPr txBox="1"/>
            <p:nvPr/>
          </p:nvSpPr>
          <p:spPr>
            <a:xfrm>
              <a:off x="1716259" y="4789530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/>
                <a:t>“择群而作”</a:t>
              </a:r>
              <a:endParaRPr lang="zh-CN" altLang="en-US" sz="2000" b="1" dirty="0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716259" y="5188997"/>
              <a:ext cx="58477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1716259" y="5189640"/>
              <a:ext cx="64171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不同的活动选择不同的伙伴，最重要的是你们有共同目标。</a:t>
              </a:r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221343" y="4766079"/>
              <a:ext cx="54534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>
                      <a:lumMod val="50000"/>
                    </a:schemeClr>
                  </a:solidFill>
                  <a:latin typeface="Kozuka Mincho Pro H" panose="02020A00000000000000" pitchFamily="18" charset="-128"/>
                  <a:ea typeface="Kozuka Mincho Pro H" panose="02020A00000000000000" pitchFamily="18" charset="-128"/>
                </a:rPr>
                <a:t>3</a:t>
              </a:r>
              <a:endParaRPr lang="zh-CN" altLang="en-US" sz="4400" dirty="0">
                <a:solidFill>
                  <a:schemeClr val="bg1">
                    <a:lumMod val="50000"/>
                  </a:schemeClr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</a:endParaRPr>
            </a:p>
          </p:txBody>
        </p:sp>
      </p:grpSp>
      <p:sp>
        <p:nvSpPr>
          <p:cNvPr id="23" name="矩形 28"/>
          <p:cNvSpPr/>
          <p:nvPr/>
        </p:nvSpPr>
        <p:spPr>
          <a:xfrm>
            <a:off x="0" y="2002879"/>
            <a:ext cx="9143999" cy="55014"/>
          </a:xfrm>
          <a:custGeom>
            <a:avLst/>
            <a:gdLst>
              <a:gd name="connsiteX0" fmla="*/ 0 w 9144000"/>
              <a:gd name="connsiteY0" fmla="*/ 0 h 110655"/>
              <a:gd name="connsiteX1" fmla="*/ 9144000 w 9144000"/>
              <a:gd name="connsiteY1" fmla="*/ 0 h 110655"/>
              <a:gd name="connsiteX2" fmla="*/ 9144000 w 9144000"/>
              <a:gd name="connsiteY2" fmla="*/ 110655 h 110655"/>
              <a:gd name="connsiteX3" fmla="*/ 0 w 9144000"/>
              <a:gd name="connsiteY3" fmla="*/ 110655 h 110655"/>
              <a:gd name="connsiteX4" fmla="*/ 0 w 9144000"/>
              <a:gd name="connsiteY4" fmla="*/ 0 h 110655"/>
              <a:gd name="connsiteX0" fmla="*/ 0 w 9144000"/>
              <a:gd name="connsiteY0" fmla="*/ 0 h 120180"/>
              <a:gd name="connsiteX1" fmla="*/ 9144000 w 9144000"/>
              <a:gd name="connsiteY1" fmla="*/ 0 h 120180"/>
              <a:gd name="connsiteX2" fmla="*/ 9144000 w 9144000"/>
              <a:gd name="connsiteY2" fmla="*/ 110655 h 120180"/>
              <a:gd name="connsiteX3" fmla="*/ 123825 w 9144000"/>
              <a:gd name="connsiteY3" fmla="*/ 120180 h 120180"/>
              <a:gd name="connsiteX4" fmla="*/ 0 w 9144000"/>
              <a:gd name="connsiteY4" fmla="*/ 0 h 120180"/>
              <a:gd name="connsiteX0" fmla="*/ 0 w 9144000"/>
              <a:gd name="connsiteY0" fmla="*/ 0 h 120180"/>
              <a:gd name="connsiteX1" fmla="*/ 9144000 w 9144000"/>
              <a:gd name="connsiteY1" fmla="*/ 0 h 120180"/>
              <a:gd name="connsiteX2" fmla="*/ 8972550 w 9144000"/>
              <a:gd name="connsiteY2" fmla="*/ 120180 h 120180"/>
              <a:gd name="connsiteX3" fmla="*/ 123825 w 9144000"/>
              <a:gd name="connsiteY3" fmla="*/ 120180 h 120180"/>
              <a:gd name="connsiteX4" fmla="*/ 0 w 9144000"/>
              <a:gd name="connsiteY4" fmla="*/ 0 h 120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120180">
                <a:moveTo>
                  <a:pt x="0" y="0"/>
                </a:moveTo>
                <a:lnTo>
                  <a:pt x="9144000" y="0"/>
                </a:lnTo>
                <a:lnTo>
                  <a:pt x="8972550" y="120180"/>
                </a:lnTo>
                <a:lnTo>
                  <a:pt x="123825" y="12018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664963" y="2485626"/>
            <a:ext cx="53142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我们认为别人做的事情别人实际做的更重要。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201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98873" y="2058624"/>
            <a:ext cx="605856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40000"/>
              </a:lnSpc>
              <a:spcAft>
                <a:spcPts val="0"/>
              </a:spcAft>
            </a:pP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当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我们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选择</a:t>
            </a:r>
            <a:r>
              <a:rPr lang="zh-CN" altLang="en-US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诱惑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时</a:t>
            </a:r>
            <a:r>
              <a:rPr lang="zh-CN" altLang="en-US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，我们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就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会感觉到惭愧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endParaRPr lang="en-US" altLang="zh-CN" b="1" kern="1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algn="just">
              <a:spcAft>
                <a:spcPts val="0"/>
              </a:spcAft>
            </a:pP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进而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阻止我们的选择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b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58066" y="4793605"/>
            <a:ext cx="50835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这反而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会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耗尽他的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意志力</a:t>
            </a:r>
            <a:endParaRPr lang="zh-CN" altLang="zh-CN" b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5" name="矩形 4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羞愧心理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8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9" name="矩形 8"/>
          <p:cNvSpPr/>
          <p:nvPr/>
        </p:nvSpPr>
        <p:spPr>
          <a:xfrm>
            <a:off x="2798874" y="1552228"/>
            <a:ext cx="6345125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想象</a:t>
            </a:r>
            <a:r>
              <a:rPr lang="zh-CN" altLang="zh-CN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自己</a:t>
            </a:r>
            <a:r>
              <a:rPr lang="zh-CN" altLang="en-US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</a:t>
            </a:r>
            <a:r>
              <a:rPr lang="zh-CN" altLang="zh-CN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别人</a:t>
            </a:r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评估的对象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4" name="Picture 2" descr="http://distribute.quanjing.com/ie036-016.jpg?seid=AwuWmZyTmde2FgLZmde2FdeYFhX8FhWZmdb8mJaXmY0Ylti3ide4oJa2oJu1Fdb899db7fe8ef5c30d4fe841a465c6cd9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62" y="1543481"/>
            <a:ext cx="2596867" cy="388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直接连接符 11"/>
          <p:cNvCxnSpPr/>
          <p:nvPr/>
        </p:nvCxnSpPr>
        <p:spPr>
          <a:xfrm>
            <a:off x="2769845" y="1537714"/>
            <a:ext cx="0" cy="388770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799203" y="3432022"/>
            <a:ext cx="5461182" cy="825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一旦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超过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了限度</a:t>
            </a:r>
            <a:r>
              <a:rPr lang="zh-CN" altLang="zh-CN" b="1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，糟糕</a:t>
            </a:r>
            <a:r>
              <a:rPr lang="zh-CN" altLang="zh-CN" b="1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的感觉就会加剧你的渴望，让你放弃抵抗。</a:t>
            </a:r>
          </a:p>
        </p:txBody>
      </p:sp>
      <p:sp>
        <p:nvSpPr>
          <p:cNvPr id="14" name="矩形 13"/>
          <p:cNvSpPr/>
          <p:nvPr/>
        </p:nvSpPr>
        <p:spPr>
          <a:xfrm>
            <a:off x="2798873" y="2941102"/>
            <a:ext cx="6345125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羞愧的作用有限度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0" y="1537714"/>
            <a:ext cx="142762" cy="38789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798873" y="4302685"/>
            <a:ext cx="6345127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让</a:t>
            </a: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意志力受挫的人</a:t>
            </a:r>
            <a:r>
              <a:rPr lang="zh-CN" altLang="en-US" sz="24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羞愧</a:t>
            </a:r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并不能使他反省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1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3341" y="2043454"/>
            <a:ext cx="7520159" cy="313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自豪的力量</a:t>
            </a: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当你做了一个让自己自豪的选择时，与朋友分享（微博或口述）。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想象朋友因为你的成功感到高兴，让自己自豪。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endParaRPr lang="en-US" altLang="zh-CN" sz="1600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+mn-ea"/>
                <a:cs typeface="Times New Roman" panose="02020603050405020304" pitchFamily="18" charset="0"/>
              </a:rPr>
              <a:t>集体的力量</a:t>
            </a:r>
            <a:endParaRPr lang="en-US" altLang="zh-CN" sz="24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相约和朋友共同完成一件事情，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从中互相鼓励互相监督。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endParaRPr lang="en-US" altLang="zh-CN" sz="1600" kern="100" dirty="0" smtClean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12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353353" y="595644"/>
            <a:ext cx="2428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借助别人的力量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9400" y="5194300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/>
              <a:t>Eg</a:t>
            </a:r>
            <a:r>
              <a:rPr lang="zh-CN" altLang="en-US" b="1" dirty="0" smtClean="0"/>
              <a:t>：时间卡片、</a:t>
            </a:r>
            <a:r>
              <a:rPr lang="en-US" altLang="zh-CN" b="1" dirty="0" smtClean="0"/>
              <a:t>P</a:t>
            </a:r>
            <a:r>
              <a:rPr lang="zh-CN" altLang="en-US" b="1" dirty="0" smtClean="0"/>
              <a:t>计划</a:t>
            </a:r>
            <a:endParaRPr lang="zh-CN" altLang="en-US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292100" y="565150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不懂？上微博搜一搜。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Picture 2" descr="http://distribute.quanjing.com/is098rj22.jpg?seid=AxmWotHYAJiYFgLZmdiZFdeYFhX8FhWZmdb8mJaXmY0ZlteGmJe6mdi6ntr8mhW%3dec9761fe66ff71815e742caa05dbb15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74" r="5634" b="12581"/>
          <a:stretch/>
        </p:blipFill>
        <p:spPr bwMode="auto">
          <a:xfrm>
            <a:off x="4724400" y="3091121"/>
            <a:ext cx="4419600" cy="376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29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193367" y="2734138"/>
            <a:ext cx="4473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</a:rPr>
              <a:t>别读这章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40710" y="1744394"/>
            <a:ext cx="12105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7200" b="1" dirty="0" smtClean="0">
                <a:solidFill>
                  <a:schemeClr val="bg1"/>
                </a:solidFill>
              </a:rPr>
              <a:t>09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751298" y="1983545"/>
            <a:ext cx="368510" cy="12942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73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30000" y="3210086"/>
            <a:ext cx="53142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 smtClean="0"/>
              <a:t>别想香蕉！</a:t>
            </a:r>
            <a:endParaRPr lang="zh-CN" altLang="en-US" sz="80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3914391" y="2748421"/>
            <a:ext cx="281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>
                    <a:lumMod val="50000"/>
                  </a:schemeClr>
                </a:solidFill>
              </a:rPr>
              <a:t>在接下来的</a:t>
            </a:r>
            <a:r>
              <a:rPr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zh-CN" altLang="en-US" sz="2400" b="1" dirty="0" smtClean="0">
                <a:solidFill>
                  <a:schemeClr val="bg1">
                    <a:lumMod val="50000"/>
                  </a:schemeClr>
                </a:solidFill>
              </a:rPr>
              <a:t>分钟内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194" name="Picture 2" descr="http://distribute.quanjing.com/ie350-004.jpg?seid=AwuZntaTmda0FgLZmdiXFdeYFhX8FhWZmdb8mJaXmY0Ylti3ide5oJaXoJqYFdb862676adaba37c1fb21a8c89bd78e42c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301" b="87012" l="23426" r="9033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019" t="32469" r="1324" b="12025"/>
          <a:stretch/>
        </p:blipFill>
        <p:spPr bwMode="auto">
          <a:xfrm>
            <a:off x="1065153" y="1372985"/>
            <a:ext cx="4258438" cy="433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2292517" y="355234"/>
            <a:ext cx="6026789" cy="739708"/>
            <a:chOff x="2292517" y="355234"/>
            <a:chExt cx="6026789" cy="739708"/>
          </a:xfrm>
        </p:grpSpPr>
        <p:sp>
          <p:nvSpPr>
            <p:cNvPr id="6" name="矩形 5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别想那个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563971" y="355234"/>
              <a:ext cx="755335" cy="70788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</a:rPr>
                <a:t>0</a:t>
              </a:r>
              <a:r>
                <a:rPr lang="en-US" altLang="zh-CN" sz="4000" dirty="0">
                  <a:solidFill>
                    <a:schemeClr val="bg1"/>
                  </a:solidFill>
                </a:rPr>
                <a:t>9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945136" y="473358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能做到吗？</a:t>
            </a:r>
          </a:p>
        </p:txBody>
      </p:sp>
    </p:spTree>
    <p:extLst>
      <p:ext uri="{BB962C8B-B14F-4D97-AF65-F5344CB8AC3E}">
        <p14:creationId xmlns:p14="http://schemas.microsoft.com/office/powerpoint/2010/main" val="285282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3" name="矩形 2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别想那个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5" name="矩形 4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9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3003281" y="2762321"/>
            <a:ext cx="2352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/>
              <a:t>讽刺</a:t>
            </a:r>
            <a:r>
              <a:rPr lang="zh-CN" altLang="en-US" sz="2400" b="1" dirty="0"/>
              <a:t>性反弹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-627224" y="3223986"/>
            <a:ext cx="621166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zh-CN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当</a:t>
            </a:r>
            <a:r>
              <a:rPr lang="zh-CN" altLang="zh-CN" sz="20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人们试着</a:t>
            </a:r>
            <a:r>
              <a:rPr lang="zh-CN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不去想</a:t>
            </a:r>
            <a:r>
              <a:rPr lang="zh-CN" altLang="zh-CN" sz="20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某件事的时候</a:t>
            </a:r>
            <a:r>
              <a:rPr lang="zh-CN" altLang="zh-CN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，</a:t>
            </a:r>
            <a:endParaRPr lang="en-US" altLang="zh-CN" sz="2000" b="1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r">
              <a:spcBef>
                <a:spcPts val="600"/>
              </a:spcBef>
            </a:pPr>
            <a:r>
              <a:rPr lang="zh-CN" altLang="zh-CN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反而比没有</a:t>
            </a:r>
            <a:r>
              <a:rPr lang="zh-CN" altLang="en-US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控制</a:t>
            </a:r>
            <a:r>
              <a:rPr lang="zh-CN" altLang="zh-CN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自己</a:t>
            </a:r>
            <a:r>
              <a:rPr lang="zh-CN" altLang="zh-CN" sz="20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的思维时</a:t>
            </a:r>
            <a:r>
              <a:rPr lang="zh-CN" altLang="zh-CN" sz="32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想得</a:t>
            </a:r>
            <a:r>
              <a:rPr lang="zh-CN" altLang="zh-CN" sz="32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更多</a:t>
            </a:r>
            <a:r>
              <a:rPr lang="zh-CN" altLang="en-US" sz="2000" b="1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37016" y="1752073"/>
            <a:ext cx="4647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现在你的脑子里是不是都是</a:t>
            </a:r>
            <a:r>
              <a:rPr lang="zh-CN" altLang="en-US" sz="3600" b="1" dirty="0" smtClean="0"/>
              <a:t>香蕉？</a:t>
            </a:r>
            <a:endParaRPr lang="zh-CN" altLang="en-US" sz="3600" b="1" dirty="0"/>
          </a:p>
        </p:txBody>
      </p:sp>
      <p:pic>
        <p:nvPicPr>
          <p:cNvPr id="9218" name="Picture 2" descr="http://img.club.pchome.net/upload/club/other/2009/4/21/pics_candymjy_124032569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0" r="1252" b="4554"/>
          <a:stretch/>
        </p:blipFill>
        <p:spPr bwMode="auto">
          <a:xfrm>
            <a:off x="5540900" y="1737558"/>
            <a:ext cx="3559558" cy="261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直接连接符 30"/>
          <p:cNvCxnSpPr/>
          <p:nvPr/>
        </p:nvCxnSpPr>
        <p:spPr>
          <a:xfrm>
            <a:off x="5471883" y="1760833"/>
            <a:ext cx="2" cy="25847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2159221" y="6111861"/>
            <a:ext cx="7160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“我不要”的力量一旦用在</a:t>
            </a:r>
            <a:r>
              <a:rPr lang="zh-CN" altLang="en-US" sz="2800" b="1" dirty="0" smtClean="0"/>
              <a:t>控制思维</a:t>
            </a:r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上就失效了。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18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5" name="矩形 4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自控系统发挥作用的前提是自我意识</a:t>
              </a: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7" name="矩形 6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01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720620" y="1953898"/>
            <a:ext cx="2000479" cy="524151"/>
            <a:chOff x="720620" y="1953898"/>
            <a:chExt cx="2000479" cy="524151"/>
          </a:xfrm>
        </p:grpSpPr>
        <p:sp>
          <p:nvSpPr>
            <p:cNvPr id="22" name="下箭头 21"/>
            <p:cNvSpPr/>
            <p:nvPr/>
          </p:nvSpPr>
          <p:spPr>
            <a:xfrm rot="16200000">
              <a:off x="2321787" y="2078737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720620" y="1956152"/>
              <a:ext cx="1769051" cy="506492"/>
              <a:chOff x="1242522" y="2224451"/>
              <a:chExt cx="1769051" cy="506492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1242522" y="2224451"/>
                <a:ext cx="1754984" cy="506492"/>
                <a:chOff x="1242522" y="2224451"/>
                <a:chExt cx="1754984" cy="506492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1256590" y="2224451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1242522" y="2276621"/>
                  <a:ext cx="1754984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zh-CN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注意力分散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31" name="直接连接符 30"/>
              <p:cNvCxnSpPr/>
              <p:nvPr/>
            </p:nvCxnSpPr>
            <p:spPr>
              <a:xfrm>
                <a:off x="1242522" y="227662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1256590" y="2676731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组合 24"/>
          <p:cNvGrpSpPr/>
          <p:nvPr/>
        </p:nvGrpSpPr>
        <p:grpSpPr>
          <a:xfrm>
            <a:off x="6770862" y="1953898"/>
            <a:ext cx="1783119" cy="506492"/>
            <a:chOff x="1228454" y="5367185"/>
            <a:chExt cx="1783119" cy="506492"/>
          </a:xfrm>
        </p:grpSpPr>
        <p:grpSp>
          <p:nvGrpSpPr>
            <p:cNvPr id="3" name="组合 2"/>
            <p:cNvGrpSpPr/>
            <p:nvPr/>
          </p:nvGrpSpPr>
          <p:grpSpPr>
            <a:xfrm>
              <a:off x="1228454" y="5367185"/>
              <a:ext cx="1769052" cy="506492"/>
              <a:chOff x="1228454" y="5367185"/>
              <a:chExt cx="1769052" cy="506492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256590" y="5367185"/>
                <a:ext cx="1740916" cy="50649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FFFF00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228454" y="5420376"/>
                <a:ext cx="1769051" cy="40011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zh-CN" sz="2000" b="1" kern="100" dirty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冲动主导</a:t>
                </a:r>
                <a:r>
                  <a:rPr lang="zh-CN" altLang="zh-CN" sz="2000" b="1" kern="1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选择</a:t>
                </a:r>
                <a:endParaRPr lang="zh-CN" altLang="en-US" sz="20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7" name="直接连接符 36"/>
            <p:cNvCxnSpPr/>
            <p:nvPr/>
          </p:nvCxnSpPr>
          <p:spPr>
            <a:xfrm>
              <a:off x="1242522" y="5420376"/>
              <a:ext cx="1754983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256590" y="5820486"/>
              <a:ext cx="1754983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2720257" y="1953897"/>
            <a:ext cx="1982690" cy="524151"/>
            <a:chOff x="2720257" y="1953897"/>
            <a:chExt cx="1982690" cy="524151"/>
          </a:xfrm>
        </p:grpSpPr>
        <p:grpSp>
          <p:nvGrpSpPr>
            <p:cNvPr id="16" name="组合 15"/>
            <p:cNvGrpSpPr/>
            <p:nvPr/>
          </p:nvGrpSpPr>
          <p:grpSpPr>
            <a:xfrm>
              <a:off x="2720257" y="1956152"/>
              <a:ext cx="1769051" cy="506492"/>
              <a:chOff x="1242522" y="3272029"/>
              <a:chExt cx="1769051" cy="506492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242522" y="3272029"/>
                <a:ext cx="1754984" cy="506492"/>
                <a:chOff x="1242522" y="3272029"/>
                <a:chExt cx="1754984" cy="506492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1256590" y="3272029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242522" y="3325220"/>
                  <a:ext cx="1754983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zh-CN" sz="2000" b="1" kern="100" dirty="0" smtClea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没有</a:t>
                  </a:r>
                  <a:r>
                    <a:rPr lang="zh-CN" altLang="zh-CN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自我意识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33" name="直接连接符 32"/>
              <p:cNvCxnSpPr/>
              <p:nvPr/>
            </p:nvCxnSpPr>
            <p:spPr>
              <a:xfrm>
                <a:off x="1242522" y="332522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1256590" y="3725330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下箭头 39"/>
            <p:cNvSpPr/>
            <p:nvPr/>
          </p:nvSpPr>
          <p:spPr>
            <a:xfrm rot="16200000">
              <a:off x="4303635" y="2078736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705826" y="1952790"/>
            <a:ext cx="2017027" cy="524151"/>
            <a:chOff x="4705826" y="1952790"/>
            <a:chExt cx="2017027" cy="524151"/>
          </a:xfrm>
        </p:grpSpPr>
        <p:grpSp>
          <p:nvGrpSpPr>
            <p:cNvPr id="17" name="组合 16"/>
            <p:cNvGrpSpPr/>
            <p:nvPr/>
          </p:nvGrpSpPr>
          <p:grpSpPr>
            <a:xfrm>
              <a:off x="4705826" y="1956152"/>
              <a:ext cx="1787684" cy="506492"/>
              <a:chOff x="1209822" y="4319607"/>
              <a:chExt cx="1787684" cy="506492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209822" y="4319607"/>
                <a:ext cx="1787684" cy="506492"/>
                <a:chOff x="1209822" y="4319607"/>
                <a:chExt cx="1787684" cy="506492"/>
              </a:xfrm>
            </p:grpSpPr>
            <p:sp>
              <p:nvSpPr>
                <p:cNvPr id="19" name="矩形 18"/>
                <p:cNvSpPr/>
                <p:nvPr/>
              </p:nvSpPr>
              <p:spPr>
                <a:xfrm>
                  <a:off x="1256590" y="4319607"/>
                  <a:ext cx="1740916" cy="506492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209822" y="4370544"/>
                  <a:ext cx="1787683" cy="40011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zh-CN" sz="2000" b="1" kern="1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没有自控意识</a:t>
                  </a:r>
                  <a:endPara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cxnSp>
            <p:nvCxnSpPr>
              <p:cNvPr id="35" name="直接连接符 34"/>
              <p:cNvCxnSpPr/>
              <p:nvPr/>
            </p:nvCxnSpPr>
            <p:spPr>
              <a:xfrm>
                <a:off x="1228454" y="4370544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1242522" y="4770654"/>
                <a:ext cx="1754983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下箭头 40"/>
            <p:cNvSpPr/>
            <p:nvPr/>
          </p:nvSpPr>
          <p:spPr>
            <a:xfrm rot="16200000">
              <a:off x="6323541" y="2077629"/>
              <a:ext cx="524151" cy="27447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1841273" y="3876574"/>
            <a:ext cx="6698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上课</a:t>
            </a:r>
            <a:r>
              <a:rPr lang="zh-CN" altLang="en-US" sz="2000" b="1" dirty="0"/>
              <a:t>心不在焉的时候，你就会不自觉的拿出手机来玩</a:t>
            </a:r>
            <a:r>
              <a:rPr lang="zh-CN" altLang="en-US" sz="2000" b="1" dirty="0" smtClean="0"/>
              <a:t>，</a:t>
            </a:r>
            <a:endParaRPr lang="en-US" altLang="zh-CN" sz="2000" b="1" dirty="0" smtClean="0"/>
          </a:p>
          <a:p>
            <a:r>
              <a:rPr lang="zh-CN" altLang="en-US" sz="2000" b="1" dirty="0" smtClean="0"/>
              <a:t>内心</a:t>
            </a:r>
            <a:r>
              <a:rPr lang="zh-CN" altLang="en-US" sz="2000" b="1" dirty="0"/>
              <a:t>没有一丝挣扎，因为你的自控系统根本没有发挥作用</a:t>
            </a:r>
            <a:r>
              <a:rPr lang="zh-CN" altLang="en-US" sz="2000" b="1" dirty="0" smtClean="0"/>
              <a:t>。</a:t>
            </a:r>
            <a:endParaRPr lang="zh-CN" altLang="en-US" sz="2000" b="1" dirty="0"/>
          </a:p>
        </p:txBody>
      </p:sp>
      <p:grpSp>
        <p:nvGrpSpPr>
          <p:cNvPr id="48" name="组合 47"/>
          <p:cNvGrpSpPr/>
          <p:nvPr/>
        </p:nvGrpSpPr>
        <p:grpSpPr>
          <a:xfrm>
            <a:off x="1428715" y="4995729"/>
            <a:ext cx="6647757" cy="1277165"/>
            <a:chOff x="1504150" y="4603130"/>
            <a:chExt cx="6647757" cy="1277165"/>
          </a:xfrm>
        </p:grpSpPr>
        <p:sp>
          <p:nvSpPr>
            <p:cNvPr id="27" name="圆角矩形标注 26"/>
            <p:cNvSpPr/>
            <p:nvPr/>
          </p:nvSpPr>
          <p:spPr>
            <a:xfrm>
              <a:off x="1504150" y="4928660"/>
              <a:ext cx="6641044" cy="951635"/>
            </a:xfrm>
            <a:prstGeom prst="wedgeRoundRectCallout">
              <a:avLst>
                <a:gd name="adj1" fmla="val 32336"/>
                <a:gd name="adj2" fmla="val -35066"/>
                <a:gd name="adj3" fmla="val 16667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7354302" y="4651221"/>
              <a:ext cx="684794" cy="7832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1713867" y="5042839"/>
              <a:ext cx="6129029" cy="7232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CN" altLang="en-US" b="1" dirty="0" smtClean="0"/>
                <a:t>在</a:t>
              </a:r>
              <a:r>
                <a:rPr lang="zh-CN" altLang="en-US" b="1" dirty="0"/>
                <a:t>做决定的时候，你必须意识到你此刻需要自制力</a:t>
              </a:r>
              <a:r>
                <a:rPr lang="zh-CN" altLang="en-US" b="1" dirty="0" smtClean="0"/>
                <a:t>。</a:t>
              </a:r>
              <a:endParaRPr lang="en-US" altLang="zh-CN" b="1" dirty="0"/>
            </a:p>
            <a:p>
              <a:pPr>
                <a:spcBef>
                  <a:spcPts val="600"/>
                </a:spcBef>
              </a:pPr>
              <a:r>
                <a:rPr lang="zh-CN" altLang="en-US" b="1" dirty="0" smtClean="0"/>
                <a:t>否则，大脑</a:t>
              </a:r>
              <a:r>
                <a:rPr lang="zh-CN" altLang="en-US" b="1" dirty="0"/>
                <a:t>总会默认选择最简单的。</a:t>
              </a:r>
            </a:p>
          </p:txBody>
        </p:sp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5556" y="4603130"/>
              <a:ext cx="896351" cy="896351"/>
            </a:xfrm>
            <a:prstGeom prst="rect">
              <a:avLst/>
            </a:prstGeom>
          </p:spPr>
        </p:pic>
      </p:grpSp>
      <p:pic>
        <p:nvPicPr>
          <p:cNvPr id="52" name="Picture 2" descr="http://distribute.quanjing.com/top-742968.jpg?seid=Dg9WltC0mJK2ohX0B3aWmJb8mtj8FhX8FdmWmhWYmdeZltiTmJuGmtq6ndy6mdD8mhW%3d06925cf5fe9264265a5f09c41f8207cc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455" b="93818" l="9823" r="899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73" y="3071369"/>
            <a:ext cx="1193028" cy="179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6" name="组合 55"/>
          <p:cNvGrpSpPr/>
          <p:nvPr/>
        </p:nvGrpSpPr>
        <p:grpSpPr>
          <a:xfrm>
            <a:off x="1888267" y="3334789"/>
            <a:ext cx="1723549" cy="467341"/>
            <a:chOff x="1651607" y="4051592"/>
            <a:chExt cx="1723549" cy="467341"/>
          </a:xfrm>
        </p:grpSpPr>
        <p:sp>
          <p:nvSpPr>
            <p:cNvPr id="53" name="矩形 52"/>
            <p:cNvSpPr/>
            <p:nvPr/>
          </p:nvSpPr>
          <p:spPr>
            <a:xfrm>
              <a:off x="1683815" y="4051592"/>
              <a:ext cx="1565822" cy="46734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651607" y="4107527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</a:rPr>
                <a:t>你是否中枪？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02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4" name="Picture 8" descr="办公室职员,发狂的,手插入头发,男商人,白领_a388eea0a_创意图片_Getty Images Chin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00" r="400" b="12915"/>
          <a:stretch/>
        </p:blipFill>
        <p:spPr bwMode="auto">
          <a:xfrm>
            <a:off x="5984875" y="3167743"/>
            <a:ext cx="3159125" cy="3690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92100" y="1992655"/>
            <a:ext cx="689785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承认自己脑海中的欲望，以及渴望某种事物的感觉。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不要马上控制自己不要去想。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kern="100" dirty="0">
                <a:latin typeface="+mn-ea"/>
                <a:cs typeface="Times New Roman" panose="02020603050405020304" pitchFamily="18" charset="0"/>
              </a:rPr>
              <a:t>意识</a:t>
            </a: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到这些想法不受自己控制，但是可以选择是否实施它。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记住你的目标，提醒自己预先作出的承诺。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13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3750350" y="595644"/>
            <a:ext cx="40318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直面欲望，但不要付出行动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7200" y="5588000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可以避免“讽刺性反弹”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59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6" name="矩形 5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为什么“反弹”？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9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矩形 9"/>
          <p:cNvSpPr/>
          <p:nvPr/>
        </p:nvSpPr>
        <p:spPr>
          <a:xfrm>
            <a:off x="1999608" y="1763978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sz="2400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</a:t>
            </a:r>
            <a:r>
              <a:rPr lang="zh-CN" altLang="en-US" sz="2400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”系统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246325" y="2254090"/>
            <a:ext cx="2963205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通过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自控系统</a:t>
            </a:r>
            <a:r>
              <a:rPr lang="zh-CN" altLang="en-US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控制我们行动，</a:t>
            </a:r>
            <a:endParaRPr lang="en-US" altLang="zh-CN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zh-CN" altLang="en-US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控制我们别想香蕉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432892" y="2233801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需要耗费脑力和精力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999608" y="3393670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“监控</a:t>
            </a:r>
            <a:r>
              <a:rPr lang="en-US" altLang="zh-CN" sz="2400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en-US" sz="2400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系统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292517" y="3809968"/>
            <a:ext cx="3210855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负责寻在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证据</a:t>
            </a:r>
            <a:r>
              <a:rPr lang="zh-CN" altLang="en-US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endParaRPr lang="en-US" altLang="zh-CN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spcBef>
                <a:spcPts val="600"/>
              </a:spcBef>
              <a:spcAft>
                <a:spcPts val="0"/>
              </a:spcAft>
            </a:pPr>
            <a:r>
              <a:rPr lang="zh-CN" altLang="en-US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证明我们没有想香蕉</a:t>
            </a:r>
            <a:endParaRPr lang="en-US" altLang="zh-CN" sz="2000" b="1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15" y="1675134"/>
            <a:ext cx="1398110" cy="139811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92" y="3255393"/>
            <a:ext cx="1391333" cy="1391333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529876" y="3635877"/>
            <a:ext cx="2165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无须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耗费大量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精力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321461" y="4646726"/>
            <a:ext cx="8697932" cy="2718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1526111" y="4950350"/>
            <a:ext cx="7188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监控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发现诱惑 </a:t>
            </a:r>
            <a:r>
              <a:rPr lang="en-US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介入</a:t>
            </a:r>
            <a:r>
              <a:rPr lang="en-US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把</a:t>
            </a:r>
            <a:r>
              <a:rPr lang="zh-CN" altLang="zh-CN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人引向目标，远离</a:t>
            </a:r>
            <a:r>
              <a:rPr lang="zh-CN" altLang="zh-CN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诱惑</a:t>
            </a:r>
            <a:endParaRPr lang="zh-CN" altLang="zh-CN" kern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57369" y="4910359"/>
            <a:ext cx="5586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正常状态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153797" y="570601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手机</a:t>
            </a:r>
            <a:endParaRPr lang="zh-CN" altLang="en-US" b="1" dirty="0"/>
          </a:p>
        </p:txBody>
      </p:sp>
      <p:sp>
        <p:nvSpPr>
          <p:cNvPr id="50" name="文本框 49"/>
          <p:cNvSpPr txBox="1"/>
          <p:nvPr/>
        </p:nvSpPr>
        <p:spPr>
          <a:xfrm>
            <a:off x="3990279" y="57306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收起手机</a:t>
            </a:r>
            <a:endParaRPr lang="zh-CN" altLang="en-US" b="1" dirty="0"/>
          </a:p>
        </p:txBody>
      </p:sp>
      <p:sp>
        <p:nvSpPr>
          <p:cNvPr id="51" name="文本框 50"/>
          <p:cNvSpPr txBox="1"/>
          <p:nvPr/>
        </p:nvSpPr>
        <p:spPr>
          <a:xfrm>
            <a:off x="6529876" y="5508586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我要好好学习</a:t>
            </a:r>
            <a:endParaRPr lang="en-US" altLang="zh-CN" b="1" dirty="0" smtClean="0"/>
          </a:p>
          <a:p>
            <a:r>
              <a:rPr lang="zh-CN" altLang="en-US" b="1" dirty="0" smtClean="0"/>
              <a:t>不要玩手机</a:t>
            </a:r>
            <a:endParaRPr lang="en-US" altLang="zh-CN" b="1" dirty="0" smtClean="0"/>
          </a:p>
        </p:txBody>
      </p:sp>
      <p:cxnSp>
        <p:nvCxnSpPr>
          <p:cNvPr id="56" name="直接连接符 55"/>
          <p:cNvCxnSpPr/>
          <p:nvPr/>
        </p:nvCxnSpPr>
        <p:spPr>
          <a:xfrm>
            <a:off x="3686300" y="4994161"/>
            <a:ext cx="0" cy="12789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5587673" y="4994161"/>
            <a:ext cx="0" cy="12789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01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" name="表格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036917"/>
              </p:ext>
            </p:extLst>
          </p:nvPr>
        </p:nvGraphicFramePr>
        <p:xfrm>
          <a:off x="609601" y="1347361"/>
          <a:ext cx="8229598" cy="514659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14799"/>
                <a:gridCol w="4114799"/>
              </a:tblGrid>
              <a:tr h="62175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24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被禁止的东西比平时更加有诱惑</a:t>
                      </a:r>
                      <a:endParaRPr kumimoji="0" lang="zh-CN" alt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</a:endParaRPr>
                    </a:p>
                  </a:txBody>
                  <a:tcPr anchor="b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 smtClean="0"/>
                        <a:t>精神消耗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000" b="1" kern="100" dirty="0" smtClean="0"/>
                        <a:t>监控发现诱惑</a:t>
                      </a:r>
                      <a:endParaRPr lang="zh-CN" altLang="en-US" sz="2000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000" b="1" kern="100" dirty="0" smtClean="0"/>
                        <a:t>操作无法使人远离诱惑</a:t>
                      </a:r>
                      <a:endParaRPr lang="zh-CN" altLang="en-US" sz="2000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000" b="1" kern="100" dirty="0" smtClean="0"/>
                        <a:t>监控会一直提醒你诱惑的存在</a:t>
                      </a:r>
                      <a:endParaRPr lang="zh-CN" altLang="en-US" sz="2000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000" b="1" kern="100" dirty="0" smtClean="0"/>
                        <a:t>使自己得到诱惑的想法得到强化</a:t>
                      </a:r>
                      <a:endParaRPr lang="zh-CN" altLang="en-US" sz="2000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</a:tr>
              <a:tr h="751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000" b="1" kern="100" dirty="0" smtClean="0"/>
                        <a:t>误以为是自己的真实想法</a:t>
                      </a:r>
                      <a:endParaRPr lang="zh-CN" altLang="en-US" sz="2000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6" name="矩形 5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为什么“反弹”？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8" name="矩形 7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9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76" name="图片 7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748" y="2070712"/>
            <a:ext cx="609600" cy="609600"/>
          </a:xfrm>
          <a:prstGeom prst="rect">
            <a:avLst/>
          </a:prstGeom>
        </p:spPr>
      </p:pic>
      <p:pic>
        <p:nvPicPr>
          <p:cNvPr id="77" name="图片 7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368" y="2804769"/>
            <a:ext cx="621050" cy="621050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5708806" y="298830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好想玩一下手机</a:t>
            </a:r>
            <a:endParaRPr lang="zh-CN" altLang="en-US" dirty="0"/>
          </a:p>
        </p:txBody>
      </p:sp>
      <p:sp>
        <p:nvSpPr>
          <p:cNvPr id="80" name="文本框 79"/>
          <p:cNvSpPr txBox="1"/>
          <p:nvPr/>
        </p:nvSpPr>
        <p:spPr>
          <a:xfrm>
            <a:off x="5660442" y="226597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读书头好晕</a:t>
            </a:r>
            <a:endParaRPr lang="zh-CN" altLang="en-US" dirty="0"/>
          </a:p>
        </p:txBody>
      </p:sp>
      <p:pic>
        <p:nvPicPr>
          <p:cNvPr id="81" name="图片 8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748" y="3553970"/>
            <a:ext cx="609600" cy="609600"/>
          </a:xfrm>
          <a:prstGeom prst="rect">
            <a:avLst/>
          </a:prstGeom>
        </p:spPr>
      </p:pic>
      <p:sp>
        <p:nvSpPr>
          <p:cNvPr id="82" name="文本框 81"/>
          <p:cNvSpPr txBox="1"/>
          <p:nvPr/>
        </p:nvSpPr>
        <p:spPr>
          <a:xfrm>
            <a:off x="5708806" y="363765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不行！可是又读不进去！</a:t>
            </a:r>
            <a:endParaRPr lang="zh-CN" altLang="en-US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071" y="4314023"/>
            <a:ext cx="621050" cy="593080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71" y="4320155"/>
            <a:ext cx="621050" cy="593080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421" y="4320155"/>
            <a:ext cx="621050" cy="593080"/>
          </a:xfrm>
          <a:prstGeom prst="rect">
            <a:avLst/>
          </a:prstGeom>
        </p:spPr>
      </p:pic>
      <p:pic>
        <p:nvPicPr>
          <p:cNvPr id="86" name="图片 8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324" y="4320155"/>
            <a:ext cx="621050" cy="593080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298" y="4320155"/>
            <a:ext cx="621050" cy="593080"/>
          </a:xfrm>
          <a:prstGeom prst="rect">
            <a:avLst/>
          </a:prstGeom>
        </p:spPr>
      </p:pic>
      <p:pic>
        <p:nvPicPr>
          <p:cNvPr id="88" name="图片 8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244" y="5028458"/>
            <a:ext cx="609600" cy="609600"/>
          </a:xfrm>
          <a:prstGeom prst="rect">
            <a:avLst/>
          </a:prstGeom>
        </p:spPr>
      </p:pic>
      <p:sp>
        <p:nvSpPr>
          <p:cNvPr id="89" name="文本框 88"/>
          <p:cNvSpPr txBox="1"/>
          <p:nvPr/>
        </p:nvSpPr>
        <p:spPr>
          <a:xfrm>
            <a:off x="5708805" y="519399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玩一下手机可以调节心情</a:t>
            </a:r>
            <a:endParaRPr lang="zh-CN" altLang="en-US" dirty="0"/>
          </a:p>
        </p:txBody>
      </p:sp>
      <p:pic>
        <p:nvPicPr>
          <p:cNvPr id="90" name="图片 8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298" y="5728108"/>
            <a:ext cx="609600" cy="60433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806" y="5728108"/>
            <a:ext cx="621050" cy="61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2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圆角矩形 56"/>
          <p:cNvSpPr/>
          <p:nvPr/>
        </p:nvSpPr>
        <p:spPr>
          <a:xfrm>
            <a:off x="1271583" y="5050971"/>
            <a:ext cx="6988802" cy="128946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582674" y="4221842"/>
            <a:ext cx="6358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放弃</a:t>
            </a:r>
            <a:r>
              <a:rPr lang="zh-CN" altLang="en-US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内心</a:t>
            </a: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思维的控制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反而会增强对</a:t>
            </a:r>
            <a:r>
              <a:rPr lang="zh-CN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行为的控制</a:t>
            </a:r>
            <a:r>
              <a:rPr lang="zh-CN" altLang="zh-CN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92517" y="383318"/>
            <a:ext cx="6026789" cy="711624"/>
            <a:chOff x="2292517" y="383318"/>
            <a:chExt cx="6026789" cy="711624"/>
          </a:xfrm>
        </p:grpSpPr>
        <p:sp>
          <p:nvSpPr>
            <p:cNvPr id="4" name="矩形 3"/>
            <p:cNvSpPr/>
            <p:nvPr/>
          </p:nvSpPr>
          <p:spPr>
            <a:xfrm>
              <a:off x="2292517" y="633277"/>
              <a:ext cx="527145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400" b="1" kern="100" dirty="0" smtClean="0">
                  <a:solidFill>
                    <a:schemeClr val="bg1">
                      <a:lumMod val="50000"/>
                    </a:schemeClr>
                  </a:solidFill>
                  <a:latin typeface="+mj-ea"/>
                  <a:cs typeface="Times New Roman" panose="02020603050405020304" pitchFamily="18" charset="0"/>
                </a:rPr>
                <a:t>摆脱“反弹”？</a:t>
              </a:r>
              <a:endParaRPr lang="zh-CN" altLang="en-US" sz="2400" b="1" kern="100" dirty="0">
                <a:solidFill>
                  <a:schemeClr val="bg1">
                    <a:lumMod val="50000"/>
                  </a:schemeClr>
                </a:solidFill>
                <a:latin typeface="+mj-ea"/>
                <a:cs typeface="Times New Roman" panose="02020603050405020304" pitchFamily="18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563971" y="383318"/>
              <a:ext cx="755335" cy="711624"/>
              <a:chOff x="7563971" y="116026"/>
              <a:chExt cx="755335" cy="71162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6" name="矩形 5"/>
              <p:cNvSpPr/>
              <p:nvPr/>
            </p:nvSpPr>
            <p:spPr>
              <a:xfrm>
                <a:off x="7563971" y="116026"/>
                <a:ext cx="696414" cy="666732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563971" y="119764"/>
                <a:ext cx="755335" cy="70788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 smtClean="0">
                    <a:solidFill>
                      <a:schemeClr val="bg1"/>
                    </a:solidFill>
                  </a:rPr>
                  <a:t>0</a:t>
                </a:r>
                <a:r>
                  <a:rPr lang="en-US" altLang="zh-CN" sz="4000" dirty="0">
                    <a:solidFill>
                      <a:schemeClr val="bg1"/>
                    </a:solidFill>
                  </a:rPr>
                  <a:t>9</a:t>
                </a:r>
                <a:endParaRPr lang="zh-CN" altLang="en-US" sz="4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" name="矩形 7"/>
          <p:cNvSpPr/>
          <p:nvPr/>
        </p:nvSpPr>
        <p:spPr>
          <a:xfrm>
            <a:off x="4261887" y="2413312"/>
            <a:ext cx="24929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控制自己不要受诱惑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261887" y="2060268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压抑焦虑情绪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61887" y="2813422"/>
            <a:ext cx="3005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试图摆脱</a:t>
            </a:r>
            <a:r>
              <a:rPr lang="zh-CN" altLang="zh-CN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自我批评</a:t>
            </a:r>
            <a:r>
              <a:rPr lang="zh-CN" altLang="en-US" sz="20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想法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261887" y="2086980"/>
            <a:ext cx="0" cy="1097524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/>
        </p:nvSpPr>
        <p:spPr>
          <a:xfrm>
            <a:off x="1768898" y="2117930"/>
            <a:ext cx="2403939" cy="98885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200" dirty="0" smtClean="0"/>
              <a:t>不要</a:t>
            </a:r>
            <a:endParaRPr lang="zh-CN" altLang="en-US" sz="7200" dirty="0"/>
          </a:p>
        </p:txBody>
      </p:sp>
      <p:sp>
        <p:nvSpPr>
          <p:cNvPr id="54" name="矩形 53"/>
          <p:cNvSpPr/>
          <p:nvPr/>
        </p:nvSpPr>
        <p:spPr>
          <a:xfrm>
            <a:off x="1267755" y="5050971"/>
            <a:ext cx="6992630" cy="46166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zh-CN" sz="2400" b="1" kern="1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对内接受自我，对外控制行动</a:t>
            </a:r>
            <a:endParaRPr lang="zh-CN" altLang="en-US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267755" y="5689507"/>
            <a:ext cx="7375102" cy="379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认识自我，关心自我，提醒自己真正重要的事物，是自我控制的基石</a:t>
            </a:r>
          </a:p>
        </p:txBody>
      </p:sp>
    </p:spTree>
    <p:extLst>
      <p:ext uri="{BB962C8B-B14F-4D97-AF65-F5344CB8AC3E}">
        <p14:creationId xmlns:p14="http://schemas.microsoft.com/office/powerpoint/2010/main" val="292407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大拇指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4" r="20759"/>
          <a:stretch/>
        </p:blipFill>
        <p:spPr bwMode="auto">
          <a:xfrm>
            <a:off x="6337300" y="2969561"/>
            <a:ext cx="2717800" cy="3888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2541" y="1941854"/>
            <a:ext cx="6935959" cy="4573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当脑子存在消极想法，越是想摆脱，越是缠绕在脑子里的时候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关注自己的想法，而不是试着转移注意力。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接着把注意力转移到你身体感受上，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再把注意力转移到呼吸上，感觉这些想法和感觉随呼吸消失。</a:t>
            </a:r>
            <a:endParaRPr lang="en-US" altLang="zh-CN" sz="20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不要抑制这些想法，接受它，但是不要相信它。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endParaRPr lang="en-US" altLang="zh-CN" sz="16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endParaRPr lang="en-US" altLang="zh-CN" sz="1600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b="1" kern="100" dirty="0" smtClean="0">
                <a:latin typeface="+mn-ea"/>
                <a:cs typeface="Times New Roman" panose="02020603050405020304" pitchFamily="18" charset="0"/>
              </a:rPr>
              <a:t>比如应该：</a:t>
            </a:r>
            <a:endParaRPr lang="en-US" altLang="zh-CN" sz="16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“好吧，这种想法又来了，不过它只是一种反应而已，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并不意味着什么。”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b="1" kern="100" dirty="0" smtClean="0">
                <a:latin typeface="+mn-ea"/>
                <a:cs typeface="Times New Roman" panose="02020603050405020304" pitchFamily="18" charset="0"/>
              </a:rPr>
              <a:t>而不应该：</a:t>
            </a:r>
            <a:endParaRPr lang="en-US" altLang="zh-CN" sz="1600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“好吧，我想这是真的，我真是个糟糕的人，</a:t>
            </a:r>
            <a:endParaRPr lang="en-US" altLang="zh-CN" sz="1600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en-US" sz="1600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我想我要接受这一点。”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14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3429749" y="595644"/>
            <a:ext cx="4352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忠于你的感受，但请别相信它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58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90341" y="2310154"/>
            <a:ext cx="6415259" cy="435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当冲动占据头脑时，花费一分钟去感觉自己的身体。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你的冲动是怎么样的？身体有没有感到不舒服？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心率、呼吸有没有变化？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保持这个状态至少一分钟。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>
                <a:latin typeface="+mn-ea"/>
                <a:cs typeface="Times New Roman" panose="02020603050405020304" pitchFamily="18" charset="0"/>
              </a:rPr>
              <a:t>试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着接受这些感觉，而不是试图否认他们。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可以用呼吸技巧了解、驾驭冲动。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训练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安静坐好，看看自己什么时候产生冲动，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比如</a:t>
            </a: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想抓鼻子、翘个腿、动一下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用上述方法驾驭它，感受它，但不随冲动行事。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15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6315154" y="595644"/>
            <a:ext cx="14670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驾驭冲动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12294" name="Picture 6" descr="男商人,沉思,商务,职业,专业人员_gic5471166_创意图片_Getty Images Chin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33" t="5355" r="30200"/>
          <a:stretch/>
        </p:blipFill>
        <p:spPr bwMode="auto">
          <a:xfrm>
            <a:off x="6684942" y="3429000"/>
            <a:ext cx="210345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46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050845" y="2223911"/>
            <a:ext cx="1535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THE END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83289" y="2808110"/>
            <a:ext cx="300595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dirty="0" smtClean="0">
                <a:solidFill>
                  <a:schemeClr val="bg1"/>
                </a:solidFill>
              </a:rPr>
              <a:t>希望这本书能对你有帮助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/>
            <a:r>
              <a:rPr lang="zh-CN" altLang="en-US" sz="2000" dirty="0" smtClean="0">
                <a:solidFill>
                  <a:schemeClr val="bg1"/>
                </a:solidFill>
              </a:rPr>
              <a:t>当然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/>
            <a:r>
              <a:rPr lang="zh-CN" altLang="en-US" sz="2000" dirty="0" smtClean="0">
                <a:solidFill>
                  <a:schemeClr val="bg1"/>
                </a:solidFill>
              </a:rPr>
              <a:t>想更加深入理解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/>
            <a:r>
              <a:rPr lang="zh-CN" altLang="en-US" sz="2000" dirty="0" smtClean="0">
                <a:solidFill>
                  <a:schemeClr val="bg1"/>
                </a:solidFill>
              </a:rPr>
              <a:t>应该去读读原书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r"/>
            <a:endParaRPr lang="en-US" altLang="zh-CN" sz="2000" dirty="0" smtClean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944534" y="473004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希望能与你有更多的交流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75596" y="5170311"/>
            <a:ext cx="2473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新浪</a:t>
            </a:r>
            <a:r>
              <a:rPr lang="zh-CN" altLang="en-US" dirty="0" smtClean="0">
                <a:solidFill>
                  <a:schemeClr val="bg1"/>
                </a:solidFill>
              </a:rPr>
              <a:t>微博：</a:t>
            </a:r>
            <a:r>
              <a:rPr lang="zh-CN" altLang="en-US" u="sng" dirty="0"/>
              <a:t> </a:t>
            </a:r>
            <a:r>
              <a:rPr lang="en-US" altLang="zh-CN" b="1" dirty="0"/>
              <a:t>@-</a:t>
            </a:r>
            <a:r>
              <a:rPr lang="zh-CN" altLang="en-US" b="1" dirty="0"/>
              <a:t>臭人鹏</a:t>
            </a:r>
            <a:r>
              <a:rPr lang="en-US" altLang="zh-CN" dirty="0"/>
              <a:t>-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619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11560" y="4427992"/>
            <a:ext cx="7920880" cy="2016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模板下载：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2"/>
              </a:rPr>
              <a:t>www.1ppt.com/moban/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行业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模板：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3"/>
              </a:rPr>
              <a:t>www.1ppt.com/hangye/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</a:t>
            </a:r>
          </a:p>
          <a:p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节日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模板：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4"/>
              </a:rPr>
              <a:t>www.1ppt.com/jieri/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     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素材下载：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5"/>
              </a:rPr>
              <a:t>www.1ppt.com/sucai/</a:t>
            </a:r>
            <a:endParaRPr lang="en-US" altLang="zh-CN" sz="1600" dirty="0" smtClean="0">
              <a:solidFill>
                <a:srgbClr val="EEECE1">
                  <a:lumMod val="25000"/>
                </a:srgbClr>
              </a:solidFill>
            </a:endParaRPr>
          </a:p>
          <a:p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背景图片：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6"/>
              </a:rPr>
              <a:t>www.1ppt.com/beijing/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图表下载：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7"/>
              </a:rPr>
              <a:t>www.1ppt.com/tubiao/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</a:t>
            </a:r>
          </a:p>
          <a:p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优秀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下载：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8"/>
              </a:rPr>
              <a:t>www.1ppt.com/xiazai/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  PPT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教程：         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9"/>
              </a:rPr>
              <a:t>www.1ppt.com/powerpoint/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</a:t>
            </a:r>
          </a:p>
          <a:p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Word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教程：      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10"/>
              </a:rPr>
              <a:t>www.1ppt.com/word/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      Excel</a:t>
            </a:r>
            <a:r>
              <a:rPr lang="zh-CN" altLang="en-US" sz="1600" dirty="0" smtClean="0">
                <a:solidFill>
                  <a:srgbClr val="EEECE1">
                    <a:lumMod val="25000"/>
                  </a:srgbClr>
                </a:solidFill>
              </a:rPr>
              <a:t>教程：       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  <a:hlinkClick r:id="rId11"/>
              </a:rPr>
              <a:t>www.1ppt.com/excel/</a:t>
            </a:r>
            <a:r>
              <a:rPr lang="en-US" altLang="zh-CN" sz="1600" dirty="0" smtClean="0">
                <a:solidFill>
                  <a:srgbClr val="EEECE1">
                    <a:lumMod val="25000"/>
                  </a:srgbClr>
                </a:solidFill>
              </a:rPr>
              <a:t>  </a:t>
            </a:r>
            <a:endParaRPr lang="zh-CN" altLang="en-US" sz="1600" dirty="0">
              <a:solidFill>
                <a:srgbClr val="EEECE1">
                  <a:lumMod val="25000"/>
                </a:srgbClr>
              </a:solidFill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708920"/>
            <a:ext cx="9144000" cy="1719072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28247"/>
            <a:ext cx="7200800" cy="2508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468313" y="2809313"/>
            <a:ext cx="4103687" cy="1618679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不限次数的用于您个人</a:t>
            </a:r>
            <a:r>
              <a:rPr lang="en-US" altLang="zh-CN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公司、企业的商业演示。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修改模板中的内容包括，图片，数据，文本的替换。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Char char="n"/>
              <a:defRPr/>
            </a:pPr>
            <a:endParaRPr lang="en-US" altLang="zh-CN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572000" y="2809313"/>
            <a:ext cx="4103688" cy="154667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用于任何形式的在线付费下载。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收集整理我们发布的免费资源后，打包上传并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  用于各种形式的付费下载。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收集整理我们发布的免费资源后，刻录光碟销售。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Picture 10" descr="png-064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809313"/>
            <a:ext cx="3937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1" descr="png-065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001" y="2809313"/>
            <a:ext cx="3937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397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2541" y="2119654"/>
            <a:ext cx="6175717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400" b="1" kern="100" dirty="0" smtClean="0">
                <a:effectLst/>
                <a:latin typeface="+mn-ea"/>
                <a:cs typeface="Times New Roman" panose="02020603050405020304" pitchFamily="18" charset="0"/>
              </a:rPr>
              <a:t>请至少选一天，把你做的决定都记下来</a:t>
            </a:r>
            <a:r>
              <a:rPr lang="en-US" altLang="zh-CN" sz="2400" b="1" kern="100" dirty="0" smtClean="0">
                <a:effectLst/>
                <a:latin typeface="+mn-ea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一天结束后，</a:t>
            </a:r>
            <a:r>
              <a:rPr lang="zh-CN" altLang="en-US" sz="2000" b="1" kern="100" dirty="0" smtClean="0">
                <a:latin typeface="+mn-ea"/>
                <a:cs typeface="Times New Roman" panose="02020603050405020304" pitchFamily="18" charset="0"/>
              </a:rPr>
              <a:t>分析你的决定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：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 smtClean="0">
                <a:effectLst/>
                <a:latin typeface="+mn-ea"/>
                <a:cs typeface="Times New Roman" panose="02020603050405020304" pitchFamily="18" charset="0"/>
              </a:rPr>
              <a:t>哪些是有利于实现你的目标，哪些会消磨你的决定。</a:t>
            </a:r>
            <a:endParaRPr lang="en-US" altLang="zh-CN" sz="2000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</a:pP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坚持记录你的决定，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还有助于减少在注意力分散时做决定，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同时增强你的注意力。</a:t>
            </a:r>
            <a:endParaRPr lang="en-US" altLang="zh-CN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1028" name="Picture 4" descr="http://distribute.quanjing.com/4286r-6875.jpg?seid=ndi4nNiTnJG3nxXWDxn0mde2FdeYFhX8FhWZmdb8mJaXmY0ZlteGmtm6nta6mdH8mhW%3d322545bb0c3ea4e1566d7bd0790824e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874" y="2658794"/>
            <a:ext cx="3325773" cy="4399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7680961" y="323555"/>
            <a:ext cx="730604" cy="1730328"/>
            <a:chOff x="7680961" y="323555"/>
            <a:chExt cx="730604" cy="1730328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37625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5673954" y="595644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回忆你的决定</a:t>
            </a:r>
          </a:p>
        </p:txBody>
      </p:sp>
    </p:spTree>
    <p:extLst>
      <p:ext uri="{BB962C8B-B14F-4D97-AF65-F5344CB8AC3E}">
        <p14:creationId xmlns:p14="http://schemas.microsoft.com/office/powerpoint/2010/main" val="153801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477108" y="520505"/>
            <a:ext cx="7666892" cy="56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2542" y="1922707"/>
            <a:ext cx="6175717" cy="4628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sz="2000" b="1" kern="100" dirty="0">
                <a:latin typeface="+mn-ea"/>
                <a:cs typeface="Times New Roman" panose="02020603050405020304" pitchFamily="18" charset="0"/>
              </a:rPr>
              <a:t>专心呼吸是简单有效的冥想技巧。</a:t>
            </a:r>
            <a:endParaRPr lang="en-US" altLang="zh-CN" sz="2000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1.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原地不动，安静坐好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2.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注意呼吸</a:t>
            </a:r>
            <a:endParaRPr lang="en-US" altLang="zh-CN" b="1" kern="100" dirty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   闭上眼或盯着某处看，随着呼吸脑海默念“呼”、“吸”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   走神时，重新将注意力集中在呼吸上</a:t>
            </a:r>
            <a:r>
              <a:rPr lang="zh-CN" altLang="en-US" kern="100" dirty="0" smtClean="0"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b="1" kern="100" dirty="0" smtClean="0">
                <a:latin typeface="+mn-ea"/>
                <a:cs typeface="Times New Roman" panose="02020603050405020304" pitchFamily="18" charset="0"/>
              </a:rPr>
              <a:t>3.</a:t>
            </a: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感受呼吸，弄清自己是怎么走神的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   不再默念，用身体感受呼吸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</a:pPr>
            <a:endParaRPr lang="en-US" altLang="zh-CN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</a:pPr>
            <a:r>
              <a:rPr lang="zh-CN" altLang="en-US" kern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rPr>
              <a:t>坚持冥想</a:t>
            </a:r>
            <a:endParaRPr lang="en-US" altLang="zh-CN" kern="1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不但能训练大脑，增强意志力，</a:t>
            </a:r>
            <a:endParaRPr lang="en-US" altLang="zh-CN" b="1" kern="100" dirty="0" smtClean="0"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en-US" b="1" kern="100" dirty="0" smtClean="0">
                <a:latin typeface="+mn-ea"/>
                <a:cs typeface="Times New Roman" panose="02020603050405020304" pitchFamily="18" charset="0"/>
              </a:rPr>
              <a:t>还能减轻压力，指导大脑处理内在干扰和外在诱惑。</a:t>
            </a:r>
            <a:endParaRPr lang="en-US" altLang="zh-CN" b="1" kern="100" dirty="0" smtClean="0">
              <a:effectLst/>
              <a:latin typeface="+mn-ea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1"/>
            <a:ext cx="3685738" cy="1955411"/>
            <a:chOff x="0" y="1"/>
            <a:chExt cx="3685738" cy="1955411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865163" y="-865162"/>
              <a:ext cx="1955411" cy="3685738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225082" y="168812"/>
              <a:ext cx="1055077" cy="106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0674" y="223036"/>
              <a:ext cx="909147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自控秘籍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80961" y="323555"/>
            <a:ext cx="730604" cy="1717802"/>
            <a:chOff x="7680961" y="323555"/>
            <a:chExt cx="730604" cy="1717802"/>
          </a:xfrm>
        </p:grpSpPr>
        <p:sp>
          <p:nvSpPr>
            <p:cNvPr id="24" name="任意多边形 23"/>
            <p:cNvSpPr/>
            <p:nvPr/>
          </p:nvSpPr>
          <p:spPr>
            <a:xfrm>
              <a:off x="7796050" y="325099"/>
              <a:ext cx="588294" cy="1716258"/>
            </a:xfrm>
            <a:custGeom>
              <a:avLst/>
              <a:gdLst>
                <a:gd name="connsiteX0" fmla="*/ 5746 w 588294"/>
                <a:gd name="connsiteY0" fmla="*/ 0 h 1716258"/>
                <a:gd name="connsiteX1" fmla="*/ 588294 w 588294"/>
                <a:gd name="connsiteY1" fmla="*/ 0 h 1716258"/>
                <a:gd name="connsiteX2" fmla="*/ 579999 w 588294"/>
                <a:gd name="connsiteY2" fmla="*/ 1716258 h 1716258"/>
                <a:gd name="connsiteX3" fmla="*/ 548753 w 588294"/>
                <a:gd name="connsiteY3" fmla="*/ 1716258 h 1716258"/>
                <a:gd name="connsiteX4" fmla="*/ 0 w 588294"/>
                <a:gd name="connsiteY4" fmla="*/ 1188885 h 17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294" h="1716258">
                  <a:moveTo>
                    <a:pt x="5746" y="0"/>
                  </a:moveTo>
                  <a:lnTo>
                    <a:pt x="588294" y="0"/>
                  </a:lnTo>
                  <a:lnTo>
                    <a:pt x="579999" y="1716258"/>
                  </a:lnTo>
                  <a:lnTo>
                    <a:pt x="548753" y="1716258"/>
                  </a:lnTo>
                  <a:lnTo>
                    <a:pt x="0" y="1188885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7680961" y="323555"/>
              <a:ext cx="126608" cy="196949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7826148" y="557405"/>
              <a:ext cx="58541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</a:rPr>
                <a:t>02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4684374" y="595644"/>
            <a:ext cx="30556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 </a:t>
            </a:r>
            <a:r>
              <a:rPr lang="en-US" altLang="zh-CN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5</a:t>
            </a:r>
            <a:r>
              <a:rPr lang="zh-CN" altLang="en-US" sz="2400" b="1" kern="100" spc="100" dirty="0" smtClean="0">
                <a:solidFill>
                  <a:schemeClr val="bg1"/>
                </a:solidFill>
                <a:latin typeface="微软雅黑"/>
                <a:cs typeface="Times New Roman" panose="02020603050405020304" pitchFamily="18" charset="0"/>
              </a:rPr>
              <a:t>分钟训练大脑冥想</a:t>
            </a:r>
            <a:endParaRPr lang="zh-CN" altLang="en-US" sz="2400" b="1" kern="100" spc="100" dirty="0">
              <a:solidFill>
                <a:schemeClr val="bg1"/>
              </a:solidFill>
              <a:latin typeface="微软雅黑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://distribute.quanjing.com/mhrf-cpmh-38457b10zzl.jpg?seid=BwHYzI1JCg1Oltm4ndu3yJeWENPSFgnOAw5LC2v2Awv3mdC1FdeYFhX8FhWZmdb8mJaXmY0ZlteGmtq6mJq6ndz8mhW%3d2a78bb2d5eee9eeaf48c9d892a0052c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200" y="3510569"/>
            <a:ext cx="5018698" cy="334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5563" y="1744394"/>
            <a:ext cx="4054245" cy="1636075"/>
            <a:chOff x="4065563" y="1744394"/>
            <a:chExt cx="4054245" cy="1636075"/>
          </a:xfrm>
        </p:grpSpPr>
        <p:sp>
          <p:nvSpPr>
            <p:cNvPr id="3" name="矩形 2"/>
            <p:cNvSpPr/>
            <p:nvPr/>
          </p:nvSpPr>
          <p:spPr>
            <a:xfrm>
              <a:off x="4065563" y="2734138"/>
              <a:ext cx="360094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3600" b="1" dirty="0" smtClean="0">
                  <a:solidFill>
                    <a:schemeClr val="bg1"/>
                  </a:solidFill>
                </a:rPr>
                <a:t>与生俱来的本能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540710" y="1744394"/>
              <a:ext cx="121058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7200" b="1" dirty="0" smtClean="0">
                  <a:solidFill>
                    <a:schemeClr val="bg1"/>
                  </a:solidFill>
                </a:rPr>
                <a:t>02</a:t>
              </a:r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751298" y="1983545"/>
              <a:ext cx="368510" cy="1294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090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4676</TotalTime>
  <Words>4579</Words>
  <Application>Microsoft Office PowerPoint</Application>
  <PresentationFormat>全屏显示(4:3)</PresentationFormat>
  <Paragraphs>642</Paragraphs>
  <Slides>67</Slides>
  <Notes>10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67</vt:i4>
      </vt:variant>
    </vt:vector>
  </HeadingPairs>
  <TitlesOfParts>
    <vt:vector size="69" baseType="lpstr"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sony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谢志鹏</dc:creator>
  <cp:lastModifiedBy>lenovo</cp:lastModifiedBy>
  <cp:revision>267</cp:revision>
  <dcterms:created xsi:type="dcterms:W3CDTF">2013-02-22T09:25:07Z</dcterms:created>
  <dcterms:modified xsi:type="dcterms:W3CDTF">2013-09-13T02:19:02Z</dcterms:modified>
</cp:coreProperties>
</file>

<file path=docProps/thumbnail.jpeg>
</file>